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7.xml" ContentType="application/vnd.openxmlformats-officedocument.presentationml.notesSlide+xml"/>
  <Override PartName="/ppt/tags/tag34.xml" ContentType="application/vnd.openxmlformats-officedocument.presentationml.tags+xml"/>
  <Override PartName="/ppt/notesSlides/notesSlide8.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91" r:id="rId2"/>
    <p:sldId id="292" r:id="rId3"/>
    <p:sldId id="293" r:id="rId4"/>
    <p:sldId id="301" r:id="rId5"/>
    <p:sldId id="302" r:id="rId6"/>
    <p:sldId id="297" r:id="rId7"/>
    <p:sldId id="298" r:id="rId8"/>
    <p:sldId id="299" r:id="rId9"/>
    <p:sldId id="300"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852F"/>
    <a:srgbClr val="AC963A"/>
    <a:srgbClr val="6D5F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340" autoAdjust="0"/>
  </p:normalViewPr>
  <p:slideViewPr>
    <p:cSldViewPr>
      <p:cViewPr varScale="1">
        <p:scale>
          <a:sx n="73" d="100"/>
          <a:sy n="73" d="100"/>
        </p:scale>
        <p:origin x="-162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1204F5-D191-4281-A67C-E20D117CE00D}" type="datetimeFigureOut">
              <a:rPr lang="fr-FR" smtClean="0"/>
              <a:t>08/02/2017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C4CE14-57DA-4324-A139-DF91CDBC0065}" type="slidenum">
              <a:rPr lang="fr-FR" smtClean="0"/>
              <a:t>‹N°›</a:t>
            </a:fld>
            <a:endParaRPr lang="fr-FR"/>
          </a:p>
        </p:txBody>
      </p:sp>
    </p:spTree>
    <p:extLst>
      <p:ext uri="{BB962C8B-B14F-4D97-AF65-F5344CB8AC3E}">
        <p14:creationId xmlns:p14="http://schemas.microsoft.com/office/powerpoint/2010/main" val="1139526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Ce diaporama </a:t>
            </a:r>
            <a:r>
              <a:rPr lang="fr-FR" baseline="0" dirty="0" smtClean="0"/>
              <a:t>a pour objectif de rappeler le cadre général d’apprentissage pour la mise en œuvre </a:t>
            </a:r>
            <a:r>
              <a:rPr lang="fr-FR" dirty="0" smtClean="0"/>
              <a:t>d’une pratique artistique</a:t>
            </a:r>
            <a:r>
              <a:rPr lang="fr-FR" baseline="0" dirty="0" smtClean="0"/>
              <a:t> de classe.</a:t>
            </a:r>
          </a:p>
          <a:p>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 projet artistique permet de poser</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un cadre d’apprentissage qui vise à développer chez l’élève </a:t>
            </a:r>
            <a:r>
              <a:rPr lang="fr-FR" sz="1200" kern="1200" baseline="0" dirty="0" smtClean="0">
                <a:solidFill>
                  <a:schemeClr val="tx1"/>
                </a:solidFill>
                <a:effectLst/>
                <a:latin typeface="+mn-lt"/>
                <a:ea typeface="+mn-ea"/>
                <a:cs typeface="+mn-cs"/>
              </a:rPr>
              <a:t>l</a:t>
            </a:r>
            <a:r>
              <a:rPr lang="fr-FR" sz="1200" kern="1200" dirty="0" smtClean="0">
                <a:solidFill>
                  <a:schemeClr val="tx1"/>
                </a:solidFill>
                <a:effectLst/>
                <a:latin typeface="+mn-lt"/>
                <a:ea typeface="+mn-ea"/>
                <a:cs typeface="+mn-cs"/>
              </a:rPr>
              <a:t>’éducation du regard, de l’oreille.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Cette approche globale  </a:t>
            </a:r>
            <a:r>
              <a:rPr lang="fr-FR" sz="1200" kern="1200" dirty="0" smtClean="0">
                <a:solidFill>
                  <a:schemeClr val="tx1"/>
                </a:solidFill>
                <a:effectLst/>
                <a:latin typeface="+mn-lt"/>
                <a:ea typeface="+mn-ea"/>
                <a:cs typeface="+mn-cs"/>
              </a:rPr>
              <a:t>incite</a:t>
            </a:r>
            <a:r>
              <a:rPr lang="fr-FR" sz="1200" kern="1200" baseline="0" dirty="0" smtClean="0">
                <a:solidFill>
                  <a:schemeClr val="tx1"/>
                </a:solidFill>
                <a:effectLst/>
                <a:latin typeface="+mn-lt"/>
                <a:ea typeface="+mn-ea"/>
                <a:cs typeface="+mn-cs"/>
              </a:rPr>
              <a:t> l’élève à passer </a:t>
            </a:r>
            <a:r>
              <a:rPr lang="fr-FR" sz="1200" kern="1200" dirty="0" smtClean="0">
                <a:solidFill>
                  <a:schemeClr val="tx1"/>
                </a:solidFill>
                <a:effectLst/>
                <a:latin typeface="+mn-lt"/>
                <a:ea typeface="+mn-ea"/>
                <a:cs typeface="+mn-cs"/>
              </a:rPr>
              <a:t>d’un « regard ou une écoute passifs</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 à une autre manière, plus personnelle, de regarder ou d’écouter .</a:t>
            </a:r>
            <a:endParaRPr lang="fr-FR" sz="1200" b="1" dirty="0" smtClean="0"/>
          </a:p>
          <a:p>
            <a:endParaRPr lang="fr-FR" dirty="0"/>
          </a:p>
        </p:txBody>
      </p:sp>
      <p:sp>
        <p:nvSpPr>
          <p:cNvPr id="4" name="Espace réservé du numéro de diapositive 3"/>
          <p:cNvSpPr>
            <a:spLocks noGrp="1"/>
          </p:cNvSpPr>
          <p:nvPr>
            <p:ph type="sldNum" sz="quarter" idx="10"/>
          </p:nvPr>
        </p:nvSpPr>
        <p:spPr/>
        <p:txBody>
          <a:bodyPr/>
          <a:lstStyle/>
          <a:p>
            <a:fld id="{1C1F6167-D560-48EF-91AC-F65FE3669EF7}" type="slidenum">
              <a:rPr lang="fr-FR" smtClean="0"/>
              <a:pPr/>
              <a:t>1</a:t>
            </a:fld>
            <a:endParaRPr lang="fr-FR" dirty="0"/>
          </a:p>
        </p:txBody>
      </p:sp>
    </p:spTree>
    <p:extLst>
      <p:ext uri="{BB962C8B-B14F-4D97-AF65-F5344CB8AC3E}">
        <p14:creationId xmlns:p14="http://schemas.microsoft.com/office/powerpoint/2010/main" val="3659121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dirty="0" smtClean="0">
              <a:solidFill>
                <a:schemeClr val="tx1"/>
              </a:solidFill>
              <a:latin typeface="+mn-lt"/>
              <a:ea typeface="+mn-ea"/>
              <a:cs typeface="+mn-cs"/>
            </a:endParaRPr>
          </a:p>
          <a:p>
            <a:r>
              <a:rPr lang="fr-FR" baseline="0" dirty="0" smtClean="0"/>
              <a:t>L’éducation artistique et culturelle  vise  l’acquisition  et l’appropriation  par  chacun  d’une  culture  artistique,  qui  est  une composante de la culture commune portée par le socle commun de connaissances, de compétences et de culture.</a:t>
            </a:r>
          </a:p>
          <a:p>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Elle</a:t>
            </a:r>
            <a:r>
              <a:rPr lang="fr-FR" sz="1200" kern="1200" baseline="0" dirty="0" smtClean="0">
                <a:solidFill>
                  <a:schemeClr val="tx1"/>
                </a:solidFill>
                <a:effectLst/>
                <a:latin typeface="+mn-lt"/>
                <a:ea typeface="+mn-ea"/>
                <a:cs typeface="+mn-cs"/>
              </a:rPr>
              <a:t> est à la fois  </a:t>
            </a:r>
            <a:r>
              <a:rPr lang="fr-FR" sz="1200" b="1" u="sng" kern="1200" baseline="0" dirty="0" smtClean="0">
                <a:solidFill>
                  <a:schemeClr val="tx1"/>
                </a:solidFill>
                <a:effectLst/>
                <a:latin typeface="+mn-lt"/>
                <a:ea typeface="+mn-ea"/>
                <a:cs typeface="+mn-cs"/>
              </a:rPr>
              <a:t>une éducation à l’art</a:t>
            </a:r>
            <a:r>
              <a:rPr lang="fr-FR" sz="1200" kern="1200" baseline="0" dirty="0" smtClean="0">
                <a:solidFill>
                  <a:schemeClr val="tx1"/>
                </a:solidFill>
                <a:effectLst/>
                <a:latin typeface="+mn-lt"/>
                <a:ea typeface="+mn-ea"/>
                <a:cs typeface="+mn-cs"/>
              </a:rPr>
              <a:t>, projetant l’élève dans une véritable culture artistique, riche, diversifiée, équilibrée, mais également </a:t>
            </a:r>
            <a:r>
              <a:rPr lang="fr-FR" sz="1200" b="1" u="sng" kern="1200" baseline="0" dirty="0" smtClean="0">
                <a:solidFill>
                  <a:schemeClr val="tx1"/>
                </a:solidFill>
                <a:effectLst/>
                <a:latin typeface="+mn-lt"/>
                <a:ea typeface="+mn-ea"/>
                <a:cs typeface="+mn-cs"/>
              </a:rPr>
              <a:t>une  éducation  par  l’art</a:t>
            </a:r>
            <a:r>
              <a:rPr lang="fr-FR" sz="1200" kern="1200" baseline="0" dirty="0" smtClean="0">
                <a:solidFill>
                  <a:schemeClr val="tx1"/>
                </a:solidFill>
                <a:effectLst/>
                <a:latin typeface="+mn-lt"/>
                <a:ea typeface="+mn-ea"/>
                <a:cs typeface="+mn-cs"/>
              </a:rPr>
              <a:t>, permettant  une  formation  de  la  personne  et  du  citoyen.</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baseline="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C1F6167-D560-48EF-91AC-F65FE3669EF7}" type="slidenum">
              <a:rPr lang="fr-FR" smtClean="0"/>
              <a:pPr/>
              <a:t>2</a:t>
            </a:fld>
            <a:endParaRPr lang="fr-FR" dirty="0"/>
          </a:p>
        </p:txBody>
      </p:sp>
    </p:spTree>
    <p:extLst>
      <p:ext uri="{BB962C8B-B14F-4D97-AF65-F5344CB8AC3E}">
        <p14:creationId xmlns:p14="http://schemas.microsoft.com/office/powerpoint/2010/main" val="975780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L’éducation </a:t>
            </a:r>
            <a:r>
              <a:rPr lang="fr-FR" sz="1200" kern="1200" dirty="0" smtClean="0">
                <a:solidFill>
                  <a:schemeClr val="tx1"/>
                </a:solidFill>
                <a:effectLst/>
                <a:latin typeface="+mn-lt"/>
                <a:ea typeface="+mn-ea"/>
                <a:cs typeface="+mn-cs"/>
              </a:rPr>
              <a:t>artistique et culturelle se déploie dans trois champs d’action indissociables :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des rencontres </a:t>
            </a:r>
            <a:r>
              <a:rPr lang="fr-FR" sz="1200" kern="1200" dirty="0" smtClean="0">
                <a:solidFill>
                  <a:schemeClr val="tx1"/>
                </a:solidFill>
                <a:effectLst/>
                <a:latin typeface="+mn-lt"/>
                <a:ea typeface="+mn-ea"/>
                <a:cs typeface="+mn-cs"/>
              </a:rPr>
              <a:t>: avec des œuvres artistiques et des objets patrimoniaux ; avec des artistes et des lieux de création, de conservation, de diffusion…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des pratiques</a:t>
            </a:r>
            <a:r>
              <a:rPr lang="fr-FR" sz="1200" kern="1200" dirty="0" smtClean="0">
                <a:solidFill>
                  <a:schemeClr val="tx1"/>
                </a:solidFill>
                <a:effectLst/>
                <a:latin typeface="+mn-lt"/>
                <a:ea typeface="+mn-ea"/>
                <a:cs typeface="+mn-cs"/>
              </a:rPr>
              <a:t>, individuelles et collectives, dans des domaines artistiques diversifiés ;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des  connaissances </a:t>
            </a:r>
            <a:r>
              <a:rPr lang="fr-FR" sz="1200" kern="1200" dirty="0" smtClean="0">
                <a:solidFill>
                  <a:schemeClr val="tx1"/>
                </a:solidFill>
                <a:effectLst/>
                <a:latin typeface="+mn-lt"/>
                <a:ea typeface="+mn-ea"/>
                <a:cs typeface="+mn-cs"/>
              </a:rPr>
              <a:t>:  par l’appropriation  de  repères  culturels,</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par la constitution de  lexiques  spécifiques  simples  permettant  d’exprimer  ses émotions  esthétiques,  de  porter  un  jugement  construit  et  étayé et de contextualiser,  décrire,  analyser  une  œuvre.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strike="sngStrike" kern="1200" dirty="0" smtClean="0">
              <a:solidFill>
                <a:schemeClr val="tx1"/>
              </a:solidFill>
              <a:effectLst/>
              <a:latin typeface="+mn-lt"/>
              <a:ea typeface="+mn-ea"/>
              <a:cs typeface="+mn-cs"/>
            </a:endParaRPr>
          </a:p>
          <a:p>
            <a:endParaRPr lang="fr-FR" baseline="0" dirty="0" smtClean="0"/>
          </a:p>
        </p:txBody>
      </p:sp>
      <p:sp>
        <p:nvSpPr>
          <p:cNvPr id="4" name="Espace réservé du numéro de diapositive 3"/>
          <p:cNvSpPr>
            <a:spLocks noGrp="1"/>
          </p:cNvSpPr>
          <p:nvPr>
            <p:ph type="sldNum" sz="quarter" idx="10"/>
          </p:nvPr>
        </p:nvSpPr>
        <p:spPr/>
        <p:txBody>
          <a:bodyPr/>
          <a:lstStyle/>
          <a:p>
            <a:fld id="{1C1F6167-D560-48EF-91AC-F65FE3669EF7}" type="slidenum">
              <a:rPr lang="fr-FR" smtClean="0"/>
              <a:pPr/>
              <a:t>3</a:t>
            </a:fld>
            <a:endParaRPr lang="fr-FR" dirty="0"/>
          </a:p>
        </p:txBody>
      </p:sp>
    </p:spTree>
    <p:extLst>
      <p:ext uri="{BB962C8B-B14F-4D97-AF65-F5344CB8AC3E}">
        <p14:creationId xmlns:p14="http://schemas.microsoft.com/office/powerpoint/2010/main" val="3578783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Le projet artistique et culturel porté par l’enseignant et par la classe,</a:t>
            </a:r>
            <a:r>
              <a:rPr lang="fr-FR" sz="1200" kern="1200" baseline="0" dirty="0" smtClean="0">
                <a:solidFill>
                  <a:schemeClr val="tx1"/>
                </a:solidFill>
                <a:latin typeface="+mn-lt"/>
                <a:ea typeface="+mn-ea"/>
                <a:cs typeface="+mn-cs"/>
              </a:rPr>
              <a:t> est un dispositif dans lequel :</a:t>
            </a:r>
          </a:p>
          <a:p>
            <a:endParaRPr lang="fr-FR" sz="1200" kern="1200" baseline="0" dirty="0" smtClean="0">
              <a:solidFill>
                <a:schemeClr val="tx1"/>
              </a:solidFill>
              <a:latin typeface="+mn-lt"/>
              <a:ea typeface="+mn-ea"/>
              <a:cs typeface="+mn-cs"/>
            </a:endParaRPr>
          </a:p>
          <a:p>
            <a:pPr marL="171450" indent="-171450">
              <a:buFontTx/>
              <a:buChar char="-"/>
            </a:pPr>
            <a:r>
              <a:rPr lang="fr-FR" sz="1200" b="1" kern="1200" baseline="0" dirty="0" smtClean="0">
                <a:solidFill>
                  <a:schemeClr val="tx1"/>
                </a:solidFill>
                <a:latin typeface="+mn-lt"/>
                <a:ea typeface="+mn-ea"/>
                <a:cs typeface="+mn-cs"/>
              </a:rPr>
              <a:t>l’élève est réellement engagé dans une expérience émotionnelle qui le concerne</a:t>
            </a:r>
          </a:p>
          <a:p>
            <a:pPr marL="171450" indent="-171450">
              <a:buFontTx/>
              <a:buChar char="-"/>
            </a:pPr>
            <a:r>
              <a:rPr lang="fr-FR" sz="1200" b="1" kern="1200" baseline="0" dirty="0" smtClean="0">
                <a:solidFill>
                  <a:schemeClr val="tx1"/>
                </a:solidFill>
                <a:latin typeface="+mn-lt"/>
                <a:ea typeface="+mn-ea"/>
                <a:cs typeface="+mn-cs"/>
              </a:rPr>
              <a:t>l’élève aboutit à une réalisation, une production portant les traces de son expérimentation</a:t>
            </a:r>
          </a:p>
          <a:p>
            <a:pPr marL="171450" indent="-171450">
              <a:buFontTx/>
              <a:buChar char="-"/>
            </a:pPr>
            <a:r>
              <a:rPr lang="fr-FR" sz="1200" b="1" kern="1200" baseline="0" dirty="0" smtClean="0">
                <a:solidFill>
                  <a:schemeClr val="tx1"/>
                </a:solidFill>
                <a:latin typeface="+mn-lt"/>
                <a:ea typeface="+mn-ea"/>
                <a:cs typeface="+mn-cs"/>
              </a:rPr>
              <a:t>Il apprend et découvre en situation</a:t>
            </a:r>
          </a:p>
          <a:p>
            <a:pPr marL="171450" indent="-171450">
              <a:buFontTx/>
              <a:buChar char="-"/>
            </a:pPr>
            <a:r>
              <a:rPr lang="fr-FR" sz="1200" b="1" u="none" kern="1200" baseline="0" dirty="0" smtClean="0">
                <a:solidFill>
                  <a:schemeClr val="tx1"/>
                </a:solidFill>
                <a:latin typeface="+mn-lt"/>
                <a:ea typeface="+mn-ea"/>
                <a:cs typeface="+mn-cs"/>
              </a:rPr>
              <a:t>Il structure ses intentions grâce aux allers-retours entre ce qu’il perçoit et ce qu’il produit</a:t>
            </a:r>
            <a:endParaRPr lang="fr-FR" sz="1200" b="0" u="none" kern="1200" baseline="0" dirty="0" smtClean="0">
              <a:solidFill>
                <a:srgbClr val="FF0000"/>
              </a:solidFill>
              <a:latin typeface="+mn-lt"/>
              <a:ea typeface="+mn-ea"/>
              <a:cs typeface="+mn-cs"/>
            </a:endParaRPr>
          </a:p>
          <a:p>
            <a:pPr marL="171450" indent="-171450">
              <a:buFontTx/>
              <a:buChar char="-"/>
            </a:pPr>
            <a:r>
              <a:rPr lang="fr-FR" sz="1200" b="1" kern="1200" baseline="0" dirty="0" smtClean="0">
                <a:solidFill>
                  <a:schemeClr val="tx1"/>
                </a:solidFill>
                <a:latin typeface="+mn-lt"/>
                <a:ea typeface="+mn-ea"/>
                <a:cs typeface="+mn-cs"/>
              </a:rPr>
              <a:t>Il reconnaît  et il identifie des démarches, des œuvres, des artistes, des patrimoines</a:t>
            </a:r>
            <a:br>
              <a:rPr lang="fr-FR" sz="1200" b="1" kern="1200" baseline="0" dirty="0" smtClean="0">
                <a:solidFill>
                  <a:schemeClr val="tx1"/>
                </a:solidFill>
                <a:latin typeface="+mn-lt"/>
                <a:ea typeface="+mn-ea"/>
                <a:cs typeface="+mn-cs"/>
              </a:rPr>
            </a:br>
            <a:endParaRPr lang="fr-FR" sz="1200" b="1" kern="1200" baseline="0" dirty="0" smtClean="0">
              <a:solidFill>
                <a:schemeClr val="tx1"/>
              </a:solidFill>
              <a:latin typeface="+mn-lt"/>
              <a:ea typeface="+mn-ea"/>
              <a:cs typeface="+mn-cs"/>
            </a:endParaRPr>
          </a:p>
          <a:p>
            <a:pPr marL="171450" indent="-171450">
              <a:buFontTx/>
              <a:buChar char="-"/>
            </a:pPr>
            <a:endParaRPr lang="fr-FR" b="1" dirty="0"/>
          </a:p>
        </p:txBody>
      </p:sp>
      <p:sp>
        <p:nvSpPr>
          <p:cNvPr id="4" name="Espace réservé du numéro de diapositive 3"/>
          <p:cNvSpPr>
            <a:spLocks noGrp="1"/>
          </p:cNvSpPr>
          <p:nvPr>
            <p:ph type="sldNum" sz="quarter" idx="10"/>
          </p:nvPr>
        </p:nvSpPr>
        <p:spPr/>
        <p:txBody>
          <a:bodyPr/>
          <a:lstStyle/>
          <a:p>
            <a:fld id="{1C1F6167-D560-48EF-91AC-F65FE3669EF7}" type="slidenum">
              <a:rPr lang="fr-FR" smtClean="0"/>
              <a:pPr/>
              <a:t>4</a:t>
            </a:fld>
            <a:endParaRPr lang="fr-FR"/>
          </a:p>
        </p:txBody>
      </p:sp>
    </p:spTree>
    <p:extLst>
      <p:ext uri="{BB962C8B-B14F-4D97-AF65-F5344CB8AC3E}">
        <p14:creationId xmlns:p14="http://schemas.microsoft.com/office/powerpoint/2010/main" val="3237824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Le projet artistique et culturel  est porté par des situations pédagogiques différentes qui vont  donc conduire à …</a:t>
            </a:r>
          </a:p>
          <a:p>
            <a:endParaRPr lang="fr-FR"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C1F6167-D560-48EF-91AC-F65FE3669EF7}" type="slidenum">
              <a:rPr lang="fr-FR" smtClean="0"/>
              <a:pPr/>
              <a:t>5</a:t>
            </a:fld>
            <a:endParaRPr lang="fr-FR"/>
          </a:p>
        </p:txBody>
      </p:sp>
    </p:spTree>
    <p:extLst>
      <p:ext uri="{BB962C8B-B14F-4D97-AF65-F5344CB8AC3E}">
        <p14:creationId xmlns:p14="http://schemas.microsoft.com/office/powerpoint/2010/main" val="3081159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des temps de découverte d’œuvres</a:t>
            </a:r>
          </a:p>
          <a:p>
            <a:endParaRPr lang="fr-FR"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C1F6167-D560-48EF-91AC-F65FE3669EF7}" type="slidenum">
              <a:rPr lang="fr-FR" smtClean="0"/>
              <a:pPr/>
              <a:t>6</a:t>
            </a:fld>
            <a:endParaRPr lang="fr-FR"/>
          </a:p>
        </p:txBody>
      </p:sp>
    </p:spTree>
    <p:extLst>
      <p:ext uri="{BB962C8B-B14F-4D97-AF65-F5344CB8AC3E}">
        <p14:creationId xmlns:p14="http://schemas.microsoft.com/office/powerpoint/2010/main" val="4201672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des temps d’expérimentation  et d’apprentissages de techniques et de procédés</a:t>
            </a:r>
          </a:p>
          <a:p>
            <a:endParaRPr lang="fr-FR"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C1F6167-D560-48EF-91AC-F65FE3669EF7}" type="slidenum">
              <a:rPr lang="fr-FR" smtClean="0"/>
              <a:pPr/>
              <a:t>7</a:t>
            </a:fld>
            <a:endParaRPr lang="fr-FR"/>
          </a:p>
        </p:txBody>
      </p:sp>
    </p:spTree>
    <p:extLst>
      <p:ext uri="{BB962C8B-B14F-4D97-AF65-F5344CB8AC3E}">
        <p14:creationId xmlns:p14="http://schemas.microsoft.com/office/powerpoint/2010/main" val="581916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Des temps de découverte et d’appropriation de langages artistiques</a:t>
            </a:r>
          </a:p>
          <a:p>
            <a:endParaRPr lang="fr-FR"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C1F6167-D560-48EF-91AC-F65FE3669EF7}" type="slidenum">
              <a:rPr lang="fr-FR" smtClean="0"/>
              <a:pPr/>
              <a:t>8</a:t>
            </a:fld>
            <a:endParaRPr lang="fr-FR"/>
          </a:p>
        </p:txBody>
      </p:sp>
    </p:spTree>
    <p:extLst>
      <p:ext uri="{BB962C8B-B14F-4D97-AF65-F5344CB8AC3E}">
        <p14:creationId xmlns:p14="http://schemas.microsoft.com/office/powerpoint/2010/main" val="3005616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Des  temps de valorisation des travaux des élèves</a:t>
            </a:r>
            <a:endParaRPr lang="fr-FR"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C1F6167-D560-48EF-91AC-F65FE3669EF7}" type="slidenum">
              <a:rPr lang="fr-FR" smtClean="0"/>
              <a:pPr/>
              <a:t>9</a:t>
            </a:fld>
            <a:endParaRPr lang="fr-FR"/>
          </a:p>
        </p:txBody>
      </p:sp>
    </p:spTree>
    <p:extLst>
      <p:ext uri="{BB962C8B-B14F-4D97-AF65-F5344CB8AC3E}">
        <p14:creationId xmlns:p14="http://schemas.microsoft.com/office/powerpoint/2010/main" val="254360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FE33FD04-4264-4916-B205-61CBF9E06898}" type="datetimeFigureOut">
              <a:rPr lang="fr-FR" smtClean="0"/>
              <a:t>08/02/2017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A23E122-F63F-4B32-816C-009928820DAA}" type="slidenum">
              <a:rPr lang="fr-FR" smtClean="0"/>
              <a:t>‹N°›</a:t>
            </a:fld>
            <a:endParaRPr lang="fr-FR"/>
          </a:p>
        </p:txBody>
      </p:sp>
    </p:spTree>
    <p:extLst>
      <p:ext uri="{BB962C8B-B14F-4D97-AF65-F5344CB8AC3E}">
        <p14:creationId xmlns:p14="http://schemas.microsoft.com/office/powerpoint/2010/main" val="2641240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E33FD04-4264-4916-B205-61CBF9E06898}" type="datetimeFigureOut">
              <a:rPr lang="fr-FR" smtClean="0"/>
              <a:t>08/02/2017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A23E122-F63F-4B32-816C-009928820DAA}" type="slidenum">
              <a:rPr lang="fr-FR" smtClean="0"/>
              <a:t>‹N°›</a:t>
            </a:fld>
            <a:endParaRPr lang="fr-FR"/>
          </a:p>
        </p:txBody>
      </p:sp>
    </p:spTree>
    <p:extLst>
      <p:ext uri="{BB962C8B-B14F-4D97-AF65-F5344CB8AC3E}">
        <p14:creationId xmlns:p14="http://schemas.microsoft.com/office/powerpoint/2010/main" val="1193111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E33FD04-4264-4916-B205-61CBF9E06898}" type="datetimeFigureOut">
              <a:rPr lang="fr-FR" smtClean="0"/>
              <a:t>08/02/2017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A23E122-F63F-4B32-816C-009928820DAA}" type="slidenum">
              <a:rPr lang="fr-FR" smtClean="0"/>
              <a:t>‹N°›</a:t>
            </a:fld>
            <a:endParaRPr lang="fr-FR"/>
          </a:p>
        </p:txBody>
      </p:sp>
    </p:spTree>
    <p:extLst>
      <p:ext uri="{BB962C8B-B14F-4D97-AF65-F5344CB8AC3E}">
        <p14:creationId xmlns:p14="http://schemas.microsoft.com/office/powerpoint/2010/main" val="2616129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E33FD04-4264-4916-B205-61CBF9E06898}" type="datetimeFigureOut">
              <a:rPr lang="fr-FR" smtClean="0"/>
              <a:t>08/02/2017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A23E122-F63F-4B32-816C-009928820DAA}" type="slidenum">
              <a:rPr lang="fr-FR" smtClean="0"/>
              <a:t>‹N°›</a:t>
            </a:fld>
            <a:endParaRPr lang="fr-FR"/>
          </a:p>
        </p:txBody>
      </p:sp>
    </p:spTree>
    <p:extLst>
      <p:ext uri="{BB962C8B-B14F-4D97-AF65-F5344CB8AC3E}">
        <p14:creationId xmlns:p14="http://schemas.microsoft.com/office/powerpoint/2010/main" val="1384720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E33FD04-4264-4916-B205-61CBF9E06898}" type="datetimeFigureOut">
              <a:rPr lang="fr-FR" smtClean="0"/>
              <a:t>08/02/2017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A23E122-F63F-4B32-816C-009928820DAA}" type="slidenum">
              <a:rPr lang="fr-FR" smtClean="0"/>
              <a:t>‹N°›</a:t>
            </a:fld>
            <a:endParaRPr lang="fr-FR"/>
          </a:p>
        </p:txBody>
      </p:sp>
    </p:spTree>
    <p:extLst>
      <p:ext uri="{BB962C8B-B14F-4D97-AF65-F5344CB8AC3E}">
        <p14:creationId xmlns:p14="http://schemas.microsoft.com/office/powerpoint/2010/main" val="2671018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E33FD04-4264-4916-B205-61CBF9E06898}" type="datetimeFigureOut">
              <a:rPr lang="fr-FR" smtClean="0"/>
              <a:t>08/02/2017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A23E122-F63F-4B32-816C-009928820DAA}" type="slidenum">
              <a:rPr lang="fr-FR" smtClean="0"/>
              <a:t>‹N°›</a:t>
            </a:fld>
            <a:endParaRPr lang="fr-FR"/>
          </a:p>
        </p:txBody>
      </p:sp>
    </p:spTree>
    <p:extLst>
      <p:ext uri="{BB962C8B-B14F-4D97-AF65-F5344CB8AC3E}">
        <p14:creationId xmlns:p14="http://schemas.microsoft.com/office/powerpoint/2010/main" val="176904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E33FD04-4264-4916-B205-61CBF9E06898}" type="datetimeFigureOut">
              <a:rPr lang="fr-FR" smtClean="0"/>
              <a:t>08/02/2017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A23E122-F63F-4B32-816C-009928820DAA}" type="slidenum">
              <a:rPr lang="fr-FR" smtClean="0"/>
              <a:t>‹N°›</a:t>
            </a:fld>
            <a:endParaRPr lang="fr-FR"/>
          </a:p>
        </p:txBody>
      </p:sp>
    </p:spTree>
    <p:extLst>
      <p:ext uri="{BB962C8B-B14F-4D97-AF65-F5344CB8AC3E}">
        <p14:creationId xmlns:p14="http://schemas.microsoft.com/office/powerpoint/2010/main" val="3968369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E33FD04-4264-4916-B205-61CBF9E06898}" type="datetimeFigureOut">
              <a:rPr lang="fr-FR" smtClean="0"/>
              <a:t>08/02/2017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A23E122-F63F-4B32-816C-009928820DAA}" type="slidenum">
              <a:rPr lang="fr-FR" smtClean="0"/>
              <a:t>‹N°›</a:t>
            </a:fld>
            <a:endParaRPr lang="fr-FR"/>
          </a:p>
        </p:txBody>
      </p:sp>
    </p:spTree>
    <p:extLst>
      <p:ext uri="{BB962C8B-B14F-4D97-AF65-F5344CB8AC3E}">
        <p14:creationId xmlns:p14="http://schemas.microsoft.com/office/powerpoint/2010/main" val="343788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E33FD04-4264-4916-B205-61CBF9E06898}" type="datetimeFigureOut">
              <a:rPr lang="fr-FR" smtClean="0"/>
              <a:t>08/02/2017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A23E122-F63F-4B32-816C-009928820DAA}" type="slidenum">
              <a:rPr lang="fr-FR" smtClean="0"/>
              <a:t>‹N°›</a:t>
            </a:fld>
            <a:endParaRPr lang="fr-FR"/>
          </a:p>
        </p:txBody>
      </p:sp>
    </p:spTree>
    <p:extLst>
      <p:ext uri="{BB962C8B-B14F-4D97-AF65-F5344CB8AC3E}">
        <p14:creationId xmlns:p14="http://schemas.microsoft.com/office/powerpoint/2010/main" val="1837859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E33FD04-4264-4916-B205-61CBF9E06898}" type="datetimeFigureOut">
              <a:rPr lang="fr-FR" smtClean="0"/>
              <a:t>08/02/2017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A23E122-F63F-4B32-816C-009928820DAA}" type="slidenum">
              <a:rPr lang="fr-FR" smtClean="0"/>
              <a:t>‹N°›</a:t>
            </a:fld>
            <a:endParaRPr lang="fr-FR"/>
          </a:p>
        </p:txBody>
      </p:sp>
    </p:spTree>
    <p:extLst>
      <p:ext uri="{BB962C8B-B14F-4D97-AF65-F5344CB8AC3E}">
        <p14:creationId xmlns:p14="http://schemas.microsoft.com/office/powerpoint/2010/main" val="1844435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E33FD04-4264-4916-B205-61CBF9E06898}" type="datetimeFigureOut">
              <a:rPr lang="fr-FR" smtClean="0"/>
              <a:t>08/02/2017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A23E122-F63F-4B32-816C-009928820DAA}" type="slidenum">
              <a:rPr lang="fr-FR" smtClean="0"/>
              <a:t>‹N°›</a:t>
            </a:fld>
            <a:endParaRPr lang="fr-FR"/>
          </a:p>
        </p:txBody>
      </p:sp>
    </p:spTree>
    <p:extLst>
      <p:ext uri="{BB962C8B-B14F-4D97-AF65-F5344CB8AC3E}">
        <p14:creationId xmlns:p14="http://schemas.microsoft.com/office/powerpoint/2010/main" val="878137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3FD04-4264-4916-B205-61CBF9E06898}" type="datetimeFigureOut">
              <a:rPr lang="fr-FR" smtClean="0"/>
              <a:t>08/02/2017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3E122-F63F-4B32-816C-009928820DAA}" type="slidenum">
              <a:rPr lang="fr-FR" smtClean="0"/>
              <a:t>‹N°›</a:t>
            </a:fld>
            <a:endParaRPr lang="fr-FR"/>
          </a:p>
        </p:txBody>
      </p:sp>
    </p:spTree>
    <p:extLst>
      <p:ext uri="{BB962C8B-B14F-4D97-AF65-F5344CB8AC3E}">
        <p14:creationId xmlns:p14="http://schemas.microsoft.com/office/powerpoint/2010/main" val="2427143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6.xml"/><Relationship Id="rId7" Type="http://schemas.openxmlformats.org/officeDocument/2006/relationships/notesSlide" Target="../notesSlides/notesSlide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1.xml"/><Relationship Id="rId5" Type="http://schemas.openxmlformats.org/officeDocument/2006/relationships/tags" Target="../tags/tag8.xml"/><Relationship Id="rId4" Type="http://schemas.openxmlformats.org/officeDocument/2006/relationships/tags" Target="../tags/tag7.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11.xml"/><Relationship Id="rId7"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9"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tags" Target="../tags/tag22.xml"/><Relationship Id="rId3" Type="http://schemas.openxmlformats.org/officeDocument/2006/relationships/tags" Target="../tags/tag17.xml"/><Relationship Id="rId7" Type="http://schemas.openxmlformats.org/officeDocument/2006/relationships/tags" Target="../tags/tag2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image" Target="../media/image3.jpeg"/><Relationship Id="rId5" Type="http://schemas.openxmlformats.org/officeDocument/2006/relationships/tags" Target="../tags/tag19.xml"/><Relationship Id="rId10" Type="http://schemas.openxmlformats.org/officeDocument/2006/relationships/notesSlide" Target="../notesSlides/notesSlide4.xml"/><Relationship Id="rId4" Type="http://schemas.openxmlformats.org/officeDocument/2006/relationships/tags" Target="../tags/tag18.xml"/><Relationship Id="rId9"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tags" Target="../tags/tag26.xml"/></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29.xml"/><Relationship Id="rId7" Type="http://schemas.openxmlformats.org/officeDocument/2006/relationships/image" Target="../media/image4.jpe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tags" Target="../tags/tag30.xml"/></Relationships>
</file>

<file path=ppt/slides/_rels/slide7.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7.jpe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6.jpeg"/><Relationship Id="rId5" Type="http://schemas.openxmlformats.org/officeDocument/2006/relationships/notesSlide" Target="../notesSlides/notesSlide7.xml"/><Relationship Id="rId4"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3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9.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2"/>
          <p:cNvSpPr txBox="1">
            <a:spLocks/>
          </p:cNvSpPr>
          <p:nvPr>
            <p:custDataLst>
              <p:tags r:id="rId2"/>
            </p:custDataLst>
          </p:nvPr>
        </p:nvSpPr>
        <p:spPr>
          <a:xfrm>
            <a:off x="1619672" y="761507"/>
            <a:ext cx="6120680" cy="15371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None/>
              <a:defRPr/>
            </a:pPr>
            <a:r>
              <a:rPr lang="fr-FR" sz="3600" b="1" dirty="0">
                <a:solidFill>
                  <a:schemeClr val="bg1"/>
                </a:solidFill>
                <a:latin typeface="Arial Black" panose="020B0A04020102020204" pitchFamily="34" charset="0"/>
              </a:rPr>
              <a:t>L’éducation artistique et culturelle</a:t>
            </a:r>
          </a:p>
        </p:txBody>
      </p:sp>
      <p:sp>
        <p:nvSpPr>
          <p:cNvPr id="7" name="Rectangle à coins arrondis 6"/>
          <p:cNvSpPr/>
          <p:nvPr/>
        </p:nvSpPr>
        <p:spPr>
          <a:xfrm>
            <a:off x="2086151" y="2564904"/>
            <a:ext cx="5248674" cy="2736304"/>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custDataLst>
              <p:tags r:id="rId3"/>
            </p:custDataLst>
          </p:nvPr>
        </p:nvSpPr>
        <p:spPr>
          <a:xfrm>
            <a:off x="2334224" y="2994599"/>
            <a:ext cx="4752528" cy="1569660"/>
          </a:xfrm>
          <a:prstGeom prst="rect">
            <a:avLst/>
          </a:prstGeom>
          <a:noFill/>
        </p:spPr>
        <p:txBody>
          <a:bodyPr wrap="square" rtlCol="0">
            <a:spAutoFit/>
          </a:bodyPr>
          <a:lstStyle/>
          <a:p>
            <a:pPr algn="ctr"/>
            <a:r>
              <a:rPr lang="fr-FR" sz="3200" b="1" dirty="0" smtClean="0">
                <a:solidFill>
                  <a:schemeClr val="tx1">
                    <a:lumMod val="75000"/>
                    <a:lumOff val="25000"/>
                  </a:schemeClr>
                </a:solidFill>
                <a:latin typeface="Arial Black" panose="020B0A04020102020204" pitchFamily="34" charset="0"/>
              </a:rPr>
              <a:t>Le  </a:t>
            </a:r>
            <a:r>
              <a:rPr lang="fr-FR" sz="3200" b="1" dirty="0">
                <a:solidFill>
                  <a:schemeClr val="tx1">
                    <a:lumMod val="75000"/>
                    <a:lumOff val="25000"/>
                  </a:schemeClr>
                </a:solidFill>
                <a:latin typeface="Arial Black" panose="020B0A04020102020204" pitchFamily="34" charset="0"/>
              </a:rPr>
              <a:t>p</a:t>
            </a:r>
            <a:r>
              <a:rPr lang="fr-FR" sz="3200" b="1" dirty="0" smtClean="0">
                <a:solidFill>
                  <a:schemeClr val="tx1">
                    <a:lumMod val="75000"/>
                    <a:lumOff val="25000"/>
                  </a:schemeClr>
                </a:solidFill>
                <a:latin typeface="Arial Black" panose="020B0A04020102020204" pitchFamily="34" charset="0"/>
              </a:rPr>
              <a:t>rojet artistique</a:t>
            </a:r>
            <a:endParaRPr lang="fr-FR" sz="3200" b="1" dirty="0">
              <a:solidFill>
                <a:schemeClr val="tx1">
                  <a:lumMod val="75000"/>
                  <a:lumOff val="25000"/>
                </a:schemeClr>
              </a:solidFill>
              <a:latin typeface="Arial Black" panose="020B0A04020102020204" pitchFamily="34" charset="0"/>
            </a:endParaRPr>
          </a:p>
          <a:p>
            <a:pPr algn="ctr"/>
            <a:r>
              <a:rPr lang="fr-FR" sz="3200" b="1" dirty="0">
                <a:solidFill>
                  <a:schemeClr val="tx1">
                    <a:lumMod val="75000"/>
                    <a:lumOff val="25000"/>
                  </a:schemeClr>
                </a:solidFill>
                <a:latin typeface="Arial Black" panose="020B0A04020102020204" pitchFamily="34" charset="0"/>
              </a:rPr>
              <a:t>un cadre d’apprentissage</a:t>
            </a:r>
          </a:p>
        </p:txBody>
      </p:sp>
    </p:spTree>
    <p:custDataLst>
      <p:tags r:id="rId1"/>
    </p:custDataLst>
    <p:extLst>
      <p:ext uri="{BB962C8B-B14F-4D97-AF65-F5344CB8AC3E}">
        <p14:creationId xmlns:p14="http://schemas.microsoft.com/office/powerpoint/2010/main" val="2116794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Dropbox_APM1\Dropbox\APM1_OISE_CPD\FORMATIONS_STAGES\FOAD\PARCOURS FOAD_ EN COURS\FOAD PREAC\autre regard.jpg"/>
          <p:cNvPicPr>
            <a:picLocks noChangeAspect="1" noChangeArrowheads="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611560" y="1628800"/>
            <a:ext cx="5359691" cy="40197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ZoneTexte 2"/>
          <p:cNvSpPr txBox="1"/>
          <p:nvPr>
            <p:custDataLst>
              <p:tags r:id="rId3"/>
            </p:custDataLst>
          </p:nvPr>
        </p:nvSpPr>
        <p:spPr>
          <a:xfrm>
            <a:off x="351296" y="707503"/>
            <a:ext cx="7596336" cy="584775"/>
          </a:xfrm>
          <a:prstGeom prst="rect">
            <a:avLst/>
          </a:prstGeom>
          <a:noFill/>
        </p:spPr>
        <p:txBody>
          <a:bodyPr wrap="square" rtlCol="0">
            <a:spAutoFit/>
          </a:bodyPr>
          <a:lstStyle/>
          <a:p>
            <a:r>
              <a:rPr lang="fr-FR" sz="3200" b="1" dirty="0" smtClean="0">
                <a:solidFill>
                  <a:schemeClr val="bg1"/>
                </a:solidFill>
              </a:rPr>
              <a:t>L’éducation artistique et culturelle</a:t>
            </a:r>
            <a:endParaRPr lang="fr-FR" sz="3200" b="1" dirty="0">
              <a:solidFill>
                <a:schemeClr val="bg1"/>
              </a:solidFill>
            </a:endParaRPr>
          </a:p>
        </p:txBody>
      </p:sp>
      <p:sp>
        <p:nvSpPr>
          <p:cNvPr id="7" name="Titre 6"/>
          <p:cNvSpPr>
            <a:spLocks noGrp="1"/>
          </p:cNvSpPr>
          <p:nvPr>
            <p:ph type="ctrTitle"/>
            <p:custDataLst>
              <p:tags r:id="rId4"/>
            </p:custDataLst>
          </p:nvPr>
        </p:nvSpPr>
        <p:spPr>
          <a:xfrm>
            <a:off x="5734638" y="2708920"/>
            <a:ext cx="3214801" cy="760394"/>
          </a:xfrm>
        </p:spPr>
        <p:txBody>
          <a:bodyPr>
            <a:normAutofit fontScale="90000"/>
          </a:bodyPr>
          <a:lstStyle/>
          <a:p>
            <a:pPr rtl="0" eaLnBrk="1" latinLnBrk="0" hangingPunct="1"/>
            <a:r>
              <a:rPr lang="fr-FR" sz="2200" b="1" dirty="0">
                <a:solidFill>
                  <a:schemeClr val="bg2">
                    <a:lumMod val="25000"/>
                  </a:schemeClr>
                </a:solidFill>
                <a:latin typeface="Arial Black" panose="020B0A04020102020204" pitchFamily="34" charset="0"/>
                <a:ea typeface="+mn-ea"/>
                <a:cs typeface="+mn-cs"/>
              </a:rPr>
              <a:t>Une éducation </a:t>
            </a:r>
            <a:r>
              <a:rPr lang="fr-FR" sz="2000" b="1" dirty="0" smtClean="0">
                <a:solidFill>
                  <a:schemeClr val="bg2">
                    <a:lumMod val="25000"/>
                  </a:schemeClr>
                </a:solidFill>
                <a:latin typeface="Arial Black" panose="020B0A04020102020204" pitchFamily="34" charset="0"/>
                <a:ea typeface="+mn-ea"/>
                <a:cs typeface="+mn-cs"/>
              </a:rPr>
              <a:t/>
            </a:r>
            <a:br>
              <a:rPr lang="fr-FR" sz="2000" b="1" dirty="0" smtClean="0">
                <a:solidFill>
                  <a:schemeClr val="bg2">
                    <a:lumMod val="25000"/>
                  </a:schemeClr>
                </a:solidFill>
                <a:latin typeface="Arial Black" panose="020B0A04020102020204" pitchFamily="34" charset="0"/>
                <a:ea typeface="+mn-ea"/>
                <a:cs typeface="+mn-cs"/>
              </a:rPr>
            </a:br>
            <a:r>
              <a:rPr lang="fr-FR" sz="3100" b="1" dirty="0" smtClean="0">
                <a:solidFill>
                  <a:schemeClr val="bg2">
                    <a:lumMod val="25000"/>
                  </a:schemeClr>
                </a:solidFill>
                <a:latin typeface="Arial Black" panose="020B0A04020102020204" pitchFamily="34" charset="0"/>
                <a:ea typeface="+mn-ea"/>
                <a:cs typeface="+mn-cs"/>
              </a:rPr>
              <a:t>à </a:t>
            </a:r>
            <a:r>
              <a:rPr lang="fr-FR" sz="3100" b="1" dirty="0">
                <a:solidFill>
                  <a:schemeClr val="bg2">
                    <a:lumMod val="25000"/>
                  </a:schemeClr>
                </a:solidFill>
                <a:latin typeface="Arial Black" panose="020B0A04020102020204" pitchFamily="34" charset="0"/>
                <a:ea typeface="+mn-ea"/>
                <a:cs typeface="+mn-cs"/>
              </a:rPr>
              <a:t>l’art</a:t>
            </a:r>
          </a:p>
        </p:txBody>
      </p:sp>
      <p:sp>
        <p:nvSpPr>
          <p:cNvPr id="5" name="Rectangle 4"/>
          <p:cNvSpPr/>
          <p:nvPr>
            <p:custDataLst>
              <p:tags r:id="rId5"/>
            </p:custDataLst>
          </p:nvPr>
        </p:nvSpPr>
        <p:spPr>
          <a:xfrm>
            <a:off x="6300192" y="4149080"/>
            <a:ext cx="2305888" cy="830997"/>
          </a:xfrm>
          <a:prstGeom prst="rect">
            <a:avLst/>
          </a:prstGeom>
        </p:spPr>
        <p:txBody>
          <a:bodyPr wrap="none">
            <a:spAutoFit/>
          </a:bodyPr>
          <a:lstStyle/>
          <a:p>
            <a:pPr algn="ctr"/>
            <a:r>
              <a:rPr lang="fr-FR" sz="2000" b="1" dirty="0">
                <a:solidFill>
                  <a:schemeClr val="bg2">
                    <a:lumMod val="25000"/>
                  </a:schemeClr>
                </a:solidFill>
                <a:latin typeface="Arial Black" panose="020B0A04020102020204" pitchFamily="34" charset="0"/>
              </a:rPr>
              <a:t>Une éducation </a:t>
            </a:r>
            <a:endParaRPr lang="fr-FR" sz="2000" b="1" dirty="0" smtClean="0">
              <a:solidFill>
                <a:schemeClr val="bg2">
                  <a:lumMod val="25000"/>
                </a:schemeClr>
              </a:solidFill>
              <a:latin typeface="Arial Black" panose="020B0A04020102020204" pitchFamily="34" charset="0"/>
            </a:endParaRPr>
          </a:p>
          <a:p>
            <a:pPr algn="ctr"/>
            <a:r>
              <a:rPr lang="fr-FR" sz="2800" b="1" dirty="0" smtClean="0">
                <a:solidFill>
                  <a:schemeClr val="bg2">
                    <a:lumMod val="25000"/>
                  </a:schemeClr>
                </a:solidFill>
                <a:latin typeface="Arial Black" panose="020B0A04020102020204" pitchFamily="34" charset="0"/>
              </a:rPr>
              <a:t>par </a:t>
            </a:r>
            <a:r>
              <a:rPr lang="fr-FR" sz="2800" b="1" dirty="0">
                <a:solidFill>
                  <a:schemeClr val="bg2">
                    <a:lumMod val="25000"/>
                  </a:schemeClr>
                </a:solidFill>
                <a:latin typeface="Arial Black" panose="020B0A04020102020204" pitchFamily="34" charset="0"/>
              </a:rPr>
              <a:t>l’art</a:t>
            </a:r>
          </a:p>
        </p:txBody>
      </p:sp>
    </p:spTree>
    <p:custDataLst>
      <p:tags r:id="rId1"/>
    </p:custDataLst>
    <p:extLst>
      <p:ext uri="{BB962C8B-B14F-4D97-AF65-F5344CB8AC3E}">
        <p14:creationId xmlns:p14="http://schemas.microsoft.com/office/powerpoint/2010/main" val="46684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G_CPEM\Dropbox\APM1_OISE_CPD\FORMATIONS_STAGES\FOAD\PARCOURS FOAD_ EN COURS\FOAD PREAC\IMAGES pour DIAPORAMAS\autour_du_son\DSCF0556.JPG"/>
          <p:cNvPicPr>
            <a:picLocks noChangeAspect="1" noChangeArrowheads="1"/>
          </p:cNvPicPr>
          <p:nvPr>
            <p:custDataLst>
              <p:tags r:id="rId2"/>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458184" y="1418022"/>
            <a:ext cx="5400600" cy="4050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custDataLst>
              <p:tags r:id="rId3"/>
            </p:custDataLst>
          </p:nvPr>
        </p:nvSpPr>
        <p:spPr>
          <a:xfrm>
            <a:off x="6082652" y="1354996"/>
            <a:ext cx="2502024" cy="1631216"/>
          </a:xfrm>
          <a:prstGeom prst="rect">
            <a:avLst/>
          </a:prstGeom>
        </p:spPr>
        <p:txBody>
          <a:bodyPr wrap="square">
            <a:spAutoFit/>
          </a:bodyPr>
          <a:lstStyle/>
          <a:p>
            <a:r>
              <a:rPr lang="fr-FR" sz="2800" b="1" dirty="0">
                <a:solidFill>
                  <a:schemeClr val="bg2">
                    <a:lumMod val="25000"/>
                  </a:schemeClr>
                </a:solidFill>
                <a:latin typeface="Arial Black" panose="020B0A04020102020204" pitchFamily="34" charset="0"/>
              </a:rPr>
              <a:t>Fréquenter, </a:t>
            </a:r>
            <a:r>
              <a:rPr lang="fr-FR" sz="2400" dirty="0"/>
              <a:t>rencontrer les œuvres et les artistes</a:t>
            </a:r>
          </a:p>
        </p:txBody>
      </p:sp>
      <p:sp>
        <p:nvSpPr>
          <p:cNvPr id="3" name="Rectangle 2"/>
          <p:cNvSpPr/>
          <p:nvPr>
            <p:custDataLst>
              <p:tags r:id="rId4"/>
            </p:custDataLst>
          </p:nvPr>
        </p:nvSpPr>
        <p:spPr>
          <a:xfrm>
            <a:off x="6082652" y="3140968"/>
            <a:ext cx="2160848" cy="892552"/>
          </a:xfrm>
          <a:prstGeom prst="rect">
            <a:avLst/>
          </a:prstGeom>
        </p:spPr>
        <p:txBody>
          <a:bodyPr wrap="none">
            <a:spAutoFit/>
          </a:bodyPr>
          <a:lstStyle/>
          <a:p>
            <a:r>
              <a:rPr lang="fr-FR" sz="2800" b="1" dirty="0">
                <a:solidFill>
                  <a:schemeClr val="bg2">
                    <a:lumMod val="25000"/>
                  </a:schemeClr>
                </a:solidFill>
                <a:latin typeface="Arial Black" panose="020B0A04020102020204" pitchFamily="34" charset="0"/>
              </a:rPr>
              <a:t>Pratiquer,</a:t>
            </a:r>
            <a:r>
              <a:rPr lang="fr-FR" sz="2400" dirty="0"/>
              <a:t> </a:t>
            </a:r>
            <a:endParaRPr lang="fr-FR" sz="2400" dirty="0" smtClean="0"/>
          </a:p>
          <a:p>
            <a:r>
              <a:rPr lang="fr-FR" sz="2400" dirty="0" smtClean="0"/>
              <a:t>expérimenter</a:t>
            </a:r>
            <a:endParaRPr lang="fr-FR" sz="2400" dirty="0"/>
          </a:p>
        </p:txBody>
      </p:sp>
      <p:sp>
        <p:nvSpPr>
          <p:cNvPr id="4" name="Rectangle 3"/>
          <p:cNvSpPr/>
          <p:nvPr>
            <p:custDataLst>
              <p:tags r:id="rId5"/>
            </p:custDataLst>
          </p:nvPr>
        </p:nvSpPr>
        <p:spPr>
          <a:xfrm>
            <a:off x="6104481" y="4386221"/>
            <a:ext cx="2665812" cy="1261884"/>
          </a:xfrm>
          <a:prstGeom prst="rect">
            <a:avLst/>
          </a:prstGeom>
        </p:spPr>
        <p:txBody>
          <a:bodyPr wrap="square">
            <a:spAutoFit/>
          </a:bodyPr>
          <a:lstStyle/>
          <a:p>
            <a:r>
              <a:rPr lang="fr-FR" sz="2800" b="1" dirty="0">
                <a:solidFill>
                  <a:schemeClr val="bg2">
                    <a:lumMod val="25000"/>
                  </a:schemeClr>
                </a:solidFill>
                <a:latin typeface="Arial Black" panose="020B0A04020102020204" pitchFamily="34" charset="0"/>
              </a:rPr>
              <a:t>S’approprier, </a:t>
            </a:r>
            <a:r>
              <a:rPr lang="fr-FR" sz="2400" dirty="0"/>
              <a:t>comprendre le monde</a:t>
            </a:r>
          </a:p>
        </p:txBody>
      </p:sp>
      <p:sp>
        <p:nvSpPr>
          <p:cNvPr id="9" name="ZoneTexte 8"/>
          <p:cNvSpPr txBox="1"/>
          <p:nvPr>
            <p:custDataLst>
              <p:tags r:id="rId6"/>
            </p:custDataLst>
          </p:nvPr>
        </p:nvSpPr>
        <p:spPr>
          <a:xfrm>
            <a:off x="351296" y="323945"/>
            <a:ext cx="7596336" cy="584775"/>
          </a:xfrm>
          <a:prstGeom prst="rect">
            <a:avLst/>
          </a:prstGeom>
          <a:noFill/>
        </p:spPr>
        <p:txBody>
          <a:bodyPr wrap="square" rtlCol="0">
            <a:spAutoFit/>
          </a:bodyPr>
          <a:lstStyle/>
          <a:p>
            <a:r>
              <a:rPr lang="fr-FR" sz="3200" b="1" dirty="0" smtClean="0">
                <a:solidFill>
                  <a:schemeClr val="bg1"/>
                </a:solidFill>
              </a:rPr>
              <a:t>L’éducation artistique et culturelle</a:t>
            </a:r>
            <a:endParaRPr lang="fr-FR" sz="3200" b="1" dirty="0">
              <a:solidFill>
                <a:schemeClr val="bg1"/>
              </a:solidFill>
            </a:endParaRPr>
          </a:p>
        </p:txBody>
      </p:sp>
    </p:spTree>
    <p:custDataLst>
      <p:tags r:id="rId1"/>
    </p:custDataLst>
    <p:extLst>
      <p:ext uri="{BB962C8B-B14F-4D97-AF65-F5344CB8AC3E}">
        <p14:creationId xmlns:p14="http://schemas.microsoft.com/office/powerpoint/2010/main" val="107848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à coins arrondis 7"/>
          <p:cNvSpPr/>
          <p:nvPr/>
        </p:nvSpPr>
        <p:spPr>
          <a:xfrm>
            <a:off x="5452791" y="2708920"/>
            <a:ext cx="3571676" cy="3053854"/>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4" name="Picture 2" descr="C:\Users\PREAC60-01.DOC_SERVEUR\Desktop\DSC04860.JPG"/>
          <p:cNvPicPr>
            <a:picLocks noChangeAspect="1" noChangeArrowheads="1"/>
          </p:cNvPicPr>
          <p:nvPr>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467544" y="2143191"/>
            <a:ext cx="4826110" cy="36195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ZoneTexte 1"/>
          <p:cNvSpPr txBox="1"/>
          <p:nvPr>
            <p:custDataLst>
              <p:tags r:id="rId3"/>
            </p:custDataLst>
          </p:nvPr>
        </p:nvSpPr>
        <p:spPr>
          <a:xfrm>
            <a:off x="488954" y="692696"/>
            <a:ext cx="3672407" cy="1077218"/>
          </a:xfrm>
          <a:prstGeom prst="rect">
            <a:avLst/>
          </a:prstGeom>
          <a:noFill/>
        </p:spPr>
        <p:txBody>
          <a:bodyPr wrap="square" rtlCol="0">
            <a:spAutoFit/>
          </a:bodyPr>
          <a:lstStyle/>
          <a:p>
            <a:r>
              <a:rPr lang="fr-FR" sz="3200" b="1" dirty="0" smtClean="0">
                <a:solidFill>
                  <a:schemeClr val="bg1"/>
                </a:solidFill>
              </a:rPr>
              <a:t>Le projet artistique de la classe</a:t>
            </a:r>
            <a:endParaRPr lang="fr-FR" sz="3200" b="1" dirty="0">
              <a:solidFill>
                <a:schemeClr val="bg1"/>
              </a:solidFill>
            </a:endParaRPr>
          </a:p>
        </p:txBody>
      </p:sp>
      <p:sp>
        <p:nvSpPr>
          <p:cNvPr id="4" name="Rectangle 3"/>
          <p:cNvSpPr/>
          <p:nvPr>
            <p:custDataLst>
              <p:tags r:id="rId4"/>
            </p:custDataLst>
          </p:nvPr>
        </p:nvSpPr>
        <p:spPr>
          <a:xfrm>
            <a:off x="5421292" y="3155148"/>
            <a:ext cx="3603175" cy="369332"/>
          </a:xfrm>
          <a:prstGeom prst="rect">
            <a:avLst/>
          </a:prstGeom>
        </p:spPr>
        <p:txBody>
          <a:bodyPr wrap="square">
            <a:spAutoFit/>
          </a:bodyPr>
          <a:lstStyle/>
          <a:p>
            <a:pPr marL="285750" indent="-285750">
              <a:buFontTx/>
              <a:buChar char="-"/>
            </a:pPr>
            <a:r>
              <a:rPr lang="fr-FR" b="1" dirty="0">
                <a:solidFill>
                  <a:schemeClr val="tx1">
                    <a:lumMod val="75000"/>
                    <a:lumOff val="25000"/>
                  </a:schemeClr>
                </a:solidFill>
              </a:rPr>
              <a:t>Expérience </a:t>
            </a:r>
            <a:r>
              <a:rPr lang="fr-FR" b="1" dirty="0" smtClean="0">
                <a:solidFill>
                  <a:schemeClr val="tx1">
                    <a:lumMod val="75000"/>
                    <a:lumOff val="25000"/>
                  </a:schemeClr>
                </a:solidFill>
              </a:rPr>
              <a:t>émotionnelle</a:t>
            </a:r>
            <a:endParaRPr lang="fr-FR" b="1" dirty="0">
              <a:solidFill>
                <a:schemeClr val="tx1">
                  <a:lumMod val="75000"/>
                  <a:lumOff val="25000"/>
                </a:schemeClr>
              </a:solidFill>
            </a:endParaRPr>
          </a:p>
        </p:txBody>
      </p:sp>
      <p:sp>
        <p:nvSpPr>
          <p:cNvPr id="5" name="Rectangle 4"/>
          <p:cNvSpPr/>
          <p:nvPr>
            <p:custDataLst>
              <p:tags r:id="rId5"/>
            </p:custDataLst>
          </p:nvPr>
        </p:nvSpPr>
        <p:spPr>
          <a:xfrm>
            <a:off x="5434327" y="3583651"/>
            <a:ext cx="3667880" cy="369332"/>
          </a:xfrm>
          <a:prstGeom prst="rect">
            <a:avLst/>
          </a:prstGeom>
        </p:spPr>
        <p:txBody>
          <a:bodyPr wrap="square">
            <a:spAutoFit/>
          </a:bodyPr>
          <a:lstStyle/>
          <a:p>
            <a:pPr marL="285750" indent="-285750">
              <a:buFontTx/>
              <a:buChar char="-"/>
            </a:pPr>
            <a:r>
              <a:rPr lang="fr-FR" b="1" dirty="0">
                <a:solidFill>
                  <a:schemeClr val="tx1">
                    <a:lumMod val="75000"/>
                    <a:lumOff val="25000"/>
                  </a:schemeClr>
                </a:solidFill>
              </a:rPr>
              <a:t>Expérimentation et </a:t>
            </a:r>
            <a:r>
              <a:rPr lang="fr-FR" b="1" dirty="0" smtClean="0">
                <a:solidFill>
                  <a:schemeClr val="tx1">
                    <a:lumMod val="75000"/>
                    <a:lumOff val="25000"/>
                  </a:schemeClr>
                </a:solidFill>
              </a:rPr>
              <a:t>production</a:t>
            </a:r>
            <a:endParaRPr lang="fr-FR" b="1" dirty="0">
              <a:solidFill>
                <a:schemeClr val="tx1">
                  <a:lumMod val="75000"/>
                  <a:lumOff val="25000"/>
                </a:schemeClr>
              </a:solidFill>
            </a:endParaRPr>
          </a:p>
        </p:txBody>
      </p:sp>
      <p:sp>
        <p:nvSpPr>
          <p:cNvPr id="7" name="Rectangle 6"/>
          <p:cNvSpPr/>
          <p:nvPr>
            <p:custDataLst>
              <p:tags r:id="rId6"/>
            </p:custDataLst>
          </p:nvPr>
        </p:nvSpPr>
        <p:spPr>
          <a:xfrm>
            <a:off x="5430842" y="4012154"/>
            <a:ext cx="3671365" cy="369332"/>
          </a:xfrm>
          <a:prstGeom prst="rect">
            <a:avLst/>
          </a:prstGeom>
        </p:spPr>
        <p:txBody>
          <a:bodyPr wrap="square">
            <a:spAutoFit/>
          </a:bodyPr>
          <a:lstStyle/>
          <a:p>
            <a:pPr marL="285750" indent="-285750">
              <a:buFontTx/>
              <a:buChar char="-"/>
            </a:pPr>
            <a:r>
              <a:rPr lang="fr-FR" b="1" dirty="0">
                <a:solidFill>
                  <a:schemeClr val="tx1">
                    <a:lumMod val="75000"/>
                    <a:lumOff val="25000"/>
                  </a:schemeClr>
                </a:solidFill>
              </a:rPr>
              <a:t>Apprendre de </a:t>
            </a:r>
            <a:r>
              <a:rPr lang="fr-FR" b="1" dirty="0" smtClean="0">
                <a:solidFill>
                  <a:schemeClr val="tx1">
                    <a:lumMod val="75000"/>
                    <a:lumOff val="25000"/>
                  </a:schemeClr>
                </a:solidFill>
              </a:rPr>
              <a:t>l’expérience</a:t>
            </a:r>
            <a:endParaRPr lang="fr-FR" b="1" dirty="0">
              <a:solidFill>
                <a:schemeClr val="tx1">
                  <a:lumMod val="75000"/>
                  <a:lumOff val="25000"/>
                </a:schemeClr>
              </a:solidFill>
            </a:endParaRPr>
          </a:p>
        </p:txBody>
      </p:sp>
      <p:sp>
        <p:nvSpPr>
          <p:cNvPr id="9" name="Rectangle 8"/>
          <p:cNvSpPr/>
          <p:nvPr>
            <p:custDataLst>
              <p:tags r:id="rId7"/>
            </p:custDataLst>
          </p:nvPr>
        </p:nvSpPr>
        <p:spPr>
          <a:xfrm>
            <a:off x="5452791" y="4869160"/>
            <a:ext cx="3649416" cy="369332"/>
          </a:xfrm>
          <a:prstGeom prst="rect">
            <a:avLst/>
          </a:prstGeom>
        </p:spPr>
        <p:txBody>
          <a:bodyPr wrap="square">
            <a:spAutoFit/>
          </a:bodyPr>
          <a:lstStyle/>
          <a:p>
            <a:pPr marL="285750" indent="-285750">
              <a:buFontTx/>
              <a:buChar char="-"/>
            </a:pPr>
            <a:r>
              <a:rPr lang="fr-FR" b="1" dirty="0">
                <a:solidFill>
                  <a:schemeClr val="tx1">
                    <a:lumMod val="75000"/>
                    <a:lumOff val="25000"/>
                  </a:schemeClr>
                </a:solidFill>
              </a:rPr>
              <a:t>Construire une culture </a:t>
            </a:r>
            <a:r>
              <a:rPr lang="fr-FR" b="1" dirty="0" smtClean="0">
                <a:solidFill>
                  <a:schemeClr val="tx1">
                    <a:lumMod val="75000"/>
                    <a:lumOff val="25000"/>
                  </a:schemeClr>
                </a:solidFill>
              </a:rPr>
              <a:t>artistique</a:t>
            </a:r>
            <a:endParaRPr lang="fr-FR" dirty="0">
              <a:solidFill>
                <a:schemeClr val="tx1">
                  <a:lumMod val="75000"/>
                  <a:lumOff val="25000"/>
                </a:schemeClr>
              </a:solidFill>
            </a:endParaRPr>
          </a:p>
        </p:txBody>
      </p:sp>
      <p:sp>
        <p:nvSpPr>
          <p:cNvPr id="13" name="Rectangle 12"/>
          <p:cNvSpPr/>
          <p:nvPr>
            <p:custDataLst>
              <p:tags r:id="rId8"/>
            </p:custDataLst>
          </p:nvPr>
        </p:nvSpPr>
        <p:spPr>
          <a:xfrm>
            <a:off x="5452791" y="4440657"/>
            <a:ext cx="3671365" cy="369332"/>
          </a:xfrm>
          <a:prstGeom prst="rect">
            <a:avLst/>
          </a:prstGeom>
        </p:spPr>
        <p:txBody>
          <a:bodyPr wrap="square">
            <a:spAutoFit/>
          </a:bodyPr>
          <a:lstStyle/>
          <a:p>
            <a:pPr marL="285750" indent="-285750">
              <a:buFontTx/>
              <a:buChar char="-"/>
            </a:pPr>
            <a:r>
              <a:rPr lang="fr-FR" b="1" dirty="0" smtClean="0">
                <a:solidFill>
                  <a:schemeClr val="tx1">
                    <a:lumMod val="75000"/>
                    <a:lumOff val="25000"/>
                  </a:schemeClr>
                </a:solidFill>
              </a:rPr>
              <a:t>Faire du sens</a:t>
            </a:r>
            <a:endParaRPr lang="fr-FR" b="1"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189387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à coins arrondis 7"/>
          <p:cNvSpPr/>
          <p:nvPr/>
        </p:nvSpPr>
        <p:spPr>
          <a:xfrm>
            <a:off x="1619672" y="4221088"/>
            <a:ext cx="6048672" cy="2304256"/>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à coins arrondis 3"/>
          <p:cNvSpPr/>
          <p:nvPr/>
        </p:nvSpPr>
        <p:spPr>
          <a:xfrm>
            <a:off x="2187841" y="1268760"/>
            <a:ext cx="4752528" cy="1584176"/>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custDataLst>
              <p:tags r:id="rId2"/>
            </p:custDataLst>
          </p:nvPr>
        </p:nvSpPr>
        <p:spPr>
          <a:xfrm>
            <a:off x="2812109" y="441815"/>
            <a:ext cx="3870430" cy="584775"/>
          </a:xfrm>
          <a:prstGeom prst="rect">
            <a:avLst/>
          </a:prstGeom>
          <a:noFill/>
        </p:spPr>
        <p:txBody>
          <a:bodyPr wrap="square" rtlCol="0">
            <a:spAutoFit/>
          </a:bodyPr>
          <a:lstStyle/>
          <a:p>
            <a:r>
              <a:rPr lang="fr-FR" sz="3200" b="1" dirty="0">
                <a:solidFill>
                  <a:schemeClr val="bg1"/>
                </a:solidFill>
              </a:rPr>
              <a:t>L</a:t>
            </a:r>
            <a:r>
              <a:rPr lang="fr-FR" sz="3200" b="1" dirty="0" smtClean="0">
                <a:solidFill>
                  <a:schemeClr val="bg1"/>
                </a:solidFill>
              </a:rPr>
              <a:t>e projet comporte</a:t>
            </a:r>
            <a:endParaRPr lang="fr-FR" sz="3200" b="1" dirty="0">
              <a:solidFill>
                <a:schemeClr val="bg1"/>
              </a:solidFill>
            </a:endParaRPr>
          </a:p>
        </p:txBody>
      </p:sp>
      <p:sp>
        <p:nvSpPr>
          <p:cNvPr id="7" name="ZoneTexte 6"/>
          <p:cNvSpPr txBox="1"/>
          <p:nvPr>
            <p:custDataLst>
              <p:tags r:id="rId3"/>
            </p:custDataLst>
          </p:nvPr>
        </p:nvSpPr>
        <p:spPr>
          <a:xfrm>
            <a:off x="2025601" y="3054444"/>
            <a:ext cx="5760640" cy="3200876"/>
          </a:xfrm>
          <a:prstGeom prst="rect">
            <a:avLst/>
          </a:prstGeom>
          <a:noFill/>
        </p:spPr>
        <p:txBody>
          <a:bodyPr wrap="square" rtlCol="0">
            <a:spAutoFit/>
          </a:bodyPr>
          <a:lstStyle/>
          <a:p>
            <a:pPr marL="285750" indent="-285750">
              <a:buFont typeface="Arial" pitchFamily="34" charset="0"/>
              <a:buChar char="•"/>
            </a:pPr>
            <a:endParaRPr lang="fr-FR" dirty="0"/>
          </a:p>
          <a:p>
            <a:pPr algn="ctr"/>
            <a:r>
              <a:rPr lang="fr-FR" sz="2800" b="1" dirty="0">
                <a:solidFill>
                  <a:schemeClr val="bg1"/>
                </a:solidFill>
              </a:rPr>
              <a:t>p</a:t>
            </a:r>
            <a:r>
              <a:rPr lang="fr-FR" sz="2800" b="1" dirty="0" smtClean="0">
                <a:solidFill>
                  <a:schemeClr val="bg1"/>
                </a:solidFill>
              </a:rPr>
              <a:t>our lesquelles l’enseignant propose</a:t>
            </a:r>
          </a:p>
          <a:p>
            <a:pPr algn="ctr"/>
            <a:r>
              <a:rPr lang="fr-FR" dirty="0" smtClean="0"/>
              <a:t/>
            </a:r>
            <a:br>
              <a:rPr lang="fr-FR" dirty="0" smtClean="0"/>
            </a:br>
            <a:endParaRPr lang="fr-FR" b="1" dirty="0">
              <a:solidFill>
                <a:schemeClr val="tx1">
                  <a:lumMod val="85000"/>
                  <a:lumOff val="15000"/>
                </a:schemeClr>
              </a:solidFill>
            </a:endParaRPr>
          </a:p>
          <a:p>
            <a:pPr marL="285750" indent="-285750">
              <a:buFont typeface="Arial" pitchFamily="34" charset="0"/>
              <a:buChar char="•"/>
            </a:pPr>
            <a:r>
              <a:rPr lang="fr-FR" sz="2400" b="1" dirty="0" smtClean="0">
                <a:solidFill>
                  <a:schemeClr val="tx1">
                    <a:lumMod val="85000"/>
                    <a:lumOff val="15000"/>
                  </a:schemeClr>
                </a:solidFill>
              </a:rPr>
              <a:t>des découvertes d’œuvres</a:t>
            </a:r>
          </a:p>
          <a:p>
            <a:pPr marL="285750" indent="-285750">
              <a:buFont typeface="Arial" pitchFamily="34" charset="0"/>
              <a:buChar char="•"/>
            </a:pPr>
            <a:r>
              <a:rPr lang="fr-FR" sz="2400" b="1" dirty="0" smtClean="0">
                <a:solidFill>
                  <a:schemeClr val="tx1">
                    <a:lumMod val="85000"/>
                    <a:lumOff val="15000"/>
                  </a:schemeClr>
                </a:solidFill>
              </a:rPr>
              <a:t>des expérimentations</a:t>
            </a:r>
          </a:p>
          <a:p>
            <a:pPr marL="285750" indent="-285750">
              <a:buFont typeface="Arial" pitchFamily="34" charset="0"/>
              <a:buChar char="•"/>
            </a:pPr>
            <a:r>
              <a:rPr lang="fr-FR" sz="2400" b="1" dirty="0" smtClean="0">
                <a:solidFill>
                  <a:schemeClr val="tx1">
                    <a:lumMod val="85000"/>
                    <a:lumOff val="15000"/>
                  </a:schemeClr>
                </a:solidFill>
              </a:rPr>
              <a:t>des apprentissages de techniques et de procédés</a:t>
            </a:r>
          </a:p>
          <a:p>
            <a:pPr marL="285750" indent="-285750">
              <a:buFont typeface="Arial" pitchFamily="34" charset="0"/>
              <a:buChar char="•"/>
            </a:pPr>
            <a:r>
              <a:rPr lang="fr-FR" sz="2400" b="1" dirty="0" smtClean="0">
                <a:solidFill>
                  <a:schemeClr val="tx1">
                    <a:lumMod val="85000"/>
                    <a:lumOff val="15000"/>
                  </a:schemeClr>
                </a:solidFill>
              </a:rPr>
              <a:t>l’appropriation de langages artistiques</a:t>
            </a:r>
          </a:p>
        </p:txBody>
      </p:sp>
      <p:sp>
        <p:nvSpPr>
          <p:cNvPr id="3" name="ZoneTexte 2"/>
          <p:cNvSpPr txBox="1"/>
          <p:nvPr>
            <p:custDataLst>
              <p:tags r:id="rId4"/>
            </p:custDataLst>
          </p:nvPr>
        </p:nvSpPr>
        <p:spPr>
          <a:xfrm>
            <a:off x="2385641" y="1484784"/>
            <a:ext cx="5040560" cy="1569660"/>
          </a:xfrm>
          <a:prstGeom prst="rect">
            <a:avLst/>
          </a:prstGeom>
          <a:noFill/>
        </p:spPr>
        <p:txBody>
          <a:bodyPr wrap="square" rtlCol="0">
            <a:spAutoFit/>
          </a:bodyPr>
          <a:lstStyle/>
          <a:p>
            <a:pPr marL="285750" indent="-285750">
              <a:buFont typeface="Arial" pitchFamily="34" charset="0"/>
              <a:buChar char="•"/>
            </a:pPr>
            <a:r>
              <a:rPr lang="fr-FR" sz="2400" b="1" dirty="0">
                <a:solidFill>
                  <a:schemeClr val="tx1">
                    <a:lumMod val="85000"/>
                    <a:lumOff val="15000"/>
                  </a:schemeClr>
                </a:solidFill>
              </a:rPr>
              <a:t> des situations à contraintes, </a:t>
            </a:r>
          </a:p>
          <a:p>
            <a:pPr marL="285750" indent="-285750">
              <a:buFont typeface="Arial" pitchFamily="34" charset="0"/>
              <a:buChar char="•"/>
            </a:pPr>
            <a:r>
              <a:rPr lang="fr-FR" sz="2400" b="1" dirty="0">
                <a:solidFill>
                  <a:schemeClr val="tx1">
                    <a:lumMod val="85000"/>
                    <a:lumOff val="15000"/>
                  </a:schemeClr>
                </a:solidFill>
              </a:rPr>
              <a:t>des situations problèmes</a:t>
            </a:r>
          </a:p>
          <a:p>
            <a:pPr marL="285750" indent="-285750">
              <a:buFont typeface="Arial" pitchFamily="34" charset="0"/>
              <a:buChar char="•"/>
            </a:pPr>
            <a:r>
              <a:rPr lang="fr-FR" sz="2400" b="1" dirty="0">
                <a:solidFill>
                  <a:schemeClr val="tx1">
                    <a:lumMod val="85000"/>
                    <a:lumOff val="15000"/>
                  </a:schemeClr>
                </a:solidFill>
              </a:rPr>
              <a:t>des situations plus ouvertes</a:t>
            </a:r>
          </a:p>
          <a:p>
            <a:endParaRPr lang="fr-FR" sz="24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1627155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PREAC60-01.DOC_SERVEUR\Desktop\Art floral Ecole ROY 21 10 11 008.JPG"/>
          <p:cNvPicPr>
            <a:picLocks noChangeAspect="1" noChangeArrowheads="1"/>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3815811" y="1742619"/>
            <a:ext cx="4647702" cy="31139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0" name="Picture 2" descr="C:\Users\PREAC60-01.DOC_SERVEUR\Desktop\spiral-jetty.jpg"/>
          <p:cNvPicPr>
            <a:picLocks noChangeAspect="1" noChangeArrowheads="1"/>
          </p:cNvPicPr>
          <p:nvPr>
            <p:custDataLst>
              <p:tags r:id="rId3"/>
            </p:custDataLst>
          </p:nvPr>
        </p:nvPicPr>
        <p:blipFill rotWithShape="1">
          <a:blip r:embed="rId8" cstate="print">
            <a:extLst>
              <a:ext uri="{28A0092B-C50C-407E-A947-70E740481C1C}">
                <a14:useLocalDpi xmlns:a14="http://schemas.microsoft.com/office/drawing/2010/main" val="0"/>
              </a:ext>
            </a:extLst>
          </a:blip>
          <a:srcRect l="4791" t="7544" r="5140" b="8176"/>
          <a:stretch/>
        </p:blipFill>
        <p:spPr bwMode="auto">
          <a:xfrm>
            <a:off x="395536" y="1767774"/>
            <a:ext cx="3142504" cy="20932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ZoneTexte 1"/>
          <p:cNvSpPr txBox="1"/>
          <p:nvPr>
            <p:custDataLst>
              <p:tags r:id="rId4"/>
            </p:custDataLst>
          </p:nvPr>
        </p:nvSpPr>
        <p:spPr>
          <a:xfrm>
            <a:off x="501124" y="4263475"/>
            <a:ext cx="1634246" cy="577081"/>
          </a:xfrm>
          <a:prstGeom prst="rect">
            <a:avLst/>
          </a:prstGeom>
          <a:noFill/>
        </p:spPr>
        <p:txBody>
          <a:bodyPr wrap="square" rtlCol="0">
            <a:spAutoFit/>
          </a:bodyPr>
          <a:lstStyle/>
          <a:p>
            <a:r>
              <a:rPr lang="fr-FR" sz="1050" i="1" dirty="0" smtClean="0"/>
              <a:t>Spiral </a:t>
            </a:r>
            <a:r>
              <a:rPr lang="fr-FR" sz="1050" i="1" dirty="0" err="1" smtClean="0"/>
              <a:t>Jetty</a:t>
            </a:r>
            <a:endParaRPr lang="fr-FR" sz="1050" i="1" dirty="0" smtClean="0"/>
          </a:p>
          <a:p>
            <a:r>
              <a:rPr lang="fr-FR" sz="1050" b="1" dirty="0" smtClean="0"/>
              <a:t>Charles </a:t>
            </a:r>
            <a:r>
              <a:rPr lang="fr-FR" sz="1050" b="1" dirty="0" err="1" smtClean="0"/>
              <a:t>Smithson</a:t>
            </a:r>
            <a:endParaRPr lang="fr-FR" sz="1050" b="1" dirty="0" smtClean="0"/>
          </a:p>
          <a:p>
            <a:r>
              <a:rPr lang="fr-FR" sz="1050" dirty="0" smtClean="0"/>
              <a:t>Utah, avril 1970</a:t>
            </a:r>
            <a:endParaRPr lang="fr-FR" sz="1050" dirty="0"/>
          </a:p>
        </p:txBody>
      </p:sp>
    </p:spTree>
    <p:custDataLst>
      <p:tags r:id="rId1"/>
    </p:custDataLst>
    <p:extLst>
      <p:ext uri="{BB962C8B-B14F-4D97-AF65-F5344CB8AC3E}">
        <p14:creationId xmlns:p14="http://schemas.microsoft.com/office/powerpoint/2010/main" val="36982750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PREAC60-01.DOC_SERVEUR\Desktop\P1000880.JPG"/>
          <p:cNvPicPr>
            <a:picLocks noChangeAspect="1" noChangeArrowheads="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1193523"/>
            <a:ext cx="5472608" cy="41044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4" name="Picture 2" descr="C:\Users\PG_CPEM\Dropbox\APM1_OISE_CPD\FORMATIONS_STAGES\FOAD\PARCOURS FOAD_ EN COURS\FOAD PREAC\IMAGES pour DIAPORAMAS\autour_du_son\mms_img-2073872923.jpg"/>
          <p:cNvPicPr>
            <a:picLocks noChangeAspect="1" noChangeArrowheads="1"/>
          </p:cNvPicPr>
          <p:nvPr>
            <p:custDataLst>
              <p:tags r:id="rId3"/>
            </p:custDataLst>
          </p:nvPr>
        </p:nvPicPr>
        <p:blipFill rotWithShape="1">
          <a:blip r:embed="rId7" cstate="print">
            <a:extLst>
              <a:ext uri="{28A0092B-C50C-407E-A947-70E740481C1C}">
                <a14:useLocalDpi xmlns:a14="http://schemas.microsoft.com/office/drawing/2010/main" val="0"/>
              </a:ext>
            </a:extLst>
          </a:blip>
          <a:srcRect l="24400" r="8452"/>
          <a:stretch/>
        </p:blipFill>
        <p:spPr bwMode="auto">
          <a:xfrm>
            <a:off x="6084168" y="2996952"/>
            <a:ext cx="2751955" cy="23042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94593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1" name="Picture 77" descr="C:\Users\APM1572\Dropbox\APM1_OISE_CPD\FORMATIONS_STAGES\FOAD\PARCOURS FOAD_ EN COURS\FOAD PREAC\IMAGES pour DIAPORAMAS\d-banc-titre-prenom-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1124744"/>
            <a:ext cx="8134175" cy="45716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45551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SAVE LANGDON-NOV 2014\HERVE PRO\HEROS_MYTHES_LEGENDES\MUSEE IMAGINAIRE DES MYTHES ET LEGENDES\LE MUSEE\P1010457.JPG"/>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966019" y="692696"/>
            <a:ext cx="7200800" cy="5400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361438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PROPS" val="H:\documents_CTICE\Formations\FOAD PREAC60\1-En préambule\1-piste_audio-preambule-01.mp3"/>
  <p:tag name="PPSNARRATION" val="1,1826437816,C:\Users\APM1572\Dropbox\APM1_OISE_CPD\FORMATIONS_STAGES\_DIDACTIQUE ED ART\01_enseigner les arts sonores_visuels_cadre_enseignement_pptx\Media.ppcx"/>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BABC4F-72EA-4EED-AB3F-400D8B18BE42}&quot;/&gt;&lt;isInvalidForFieldText val=&quot;0&quot;/&gt;&lt;Image&gt;&lt;filename val=&quot;D:\Temp\PR\data\asimages\{BBBABC4F-72EA-4EED-AB3F-400D8B18BE42}_3.png&quot;/&gt;&lt;left val=&quot;21&quot;/&gt;&lt;top val=&quot;135&quot;/&gt;&lt;width val=&quot;472&quot;/&gt;&lt;height val=&quot;366&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2&quot;/&gt;&lt;lineCharCount val=&quot;15&quot;/&gt;&lt;lineCharCount val=&quot;14&quot;/&gt;&lt;lineCharCount val=&quot;8&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4&quot;/&gt;&lt;lineCharCount val=&quot;5&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PSNARRATION" val="10,1826437816,C:\Users\APM1572\Dropbox\APM1_OISE_CPD\FORMATIONS_STAGES\_DIDACTIQUE ED ART\02_une_demarche_pour_un_projet_pptx\Media.ppcx"/>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F072E0CC-20A1-487E-982A-7DFD71A36DC3}&quot;/&gt;&lt;isInvalidForFieldText val=&quot;0&quot;/&gt;&lt;Image&gt;&lt;filename val=&quot;D:\Temp\PR\data\asimages\{F072E0CC-20A1-487E-982A-7DFD71A36DC3}_7.png&quot;/&gt;&lt;left val=&quot;49&quot;/&gt;&lt;top val=&quot;187&quot;/&gt;&lt;width val=&quot;393&quot;/&gt;&lt;height val=&quot;307&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2&quot;/&gt;&lt;lineCharCount val=&quot;15&quot;/&gt;&lt;lineCharCount val=&quot;1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PSNARRATION" val="9,1826437816,C:\Users\APM1572\Dropbox\APM1_OISE_CPD\FORMATIONS_STAGES\_DIDACTIQUE ED ART\02_une_demarche_pour_un_projet_pptx\Media.ppcx"/>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quot;/&gt;&lt;lineCharCount val=&quot;37&quot;/&gt;&lt;lineCharCount val=&quot;1&quot;/&gt;&lt;lineCharCount val=&quot;25&quot;/&gt;&lt;lineCharCount val=&quot;21&quot;/&gt;&lt;lineCharCount val=&quot;48&quot;/&gt;&lt;lineCharCount val=&quot;39&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2&quot;/&gt;&lt;lineCharCount val=&quot;25&quot;/&gt;&lt;lineCharCount val=&quot;29&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PSNARRATION" val="5,1826437816,C:\Users\APM1572\Dropbox\APM1_OISE_CPD\FORMATIONS_STAGES\_DIDACTIQUE ED ART\02_une_demarche_pour_un_projet_pptx\Media.ppcx"/>
</p:tagLst>
</file>

<file path=ppt/tags/tag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DFBB0FEC-4F80-42DE-8CBE-E62BC6C1A7D5}&quot;/&gt;&lt;isInvalidForFieldText val=&quot;0&quot;/&gt;&lt;Image&gt;&lt;filename val=&quot;D:\Temp\PR\data\asimages\{DFBB0FEC-4F80-42DE-8CBE-E62BC6C1A7D5}_3.png&quot;/&gt;&lt;left val=&quot;174&quot;/&gt;&lt;top val=&quot;133&quot;/&gt;&lt;width val=&quot;521&quot;/&gt;&lt;height val=&quot;36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8CBCC2AF-ADB6-4E46-96A1-EE07C5E1A840}&quot;/&gt;&lt;isInvalidForFieldText val=&quot;0&quot;/&gt;&lt;Image&gt;&lt;filename val=&quot;D:\Temp\PR\data\asimages\{8CBCC2AF-ADB6-4E46-96A1-EE07C5E1A840}_3.png&quot;/&gt;&lt;left val=&quot;23&quot;/&gt;&lt;top val=&quot;133&quot;/&gt;&lt;width val=&quot;175&quot;/&gt;&lt;height val=&quot;13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2&quot;/&gt;&lt;lineCharCount val=&quot;1&quot;/&gt;&lt;lineCharCount val=&quot;24&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3&quot;/&gt;&lt;lineCharCount val=&quot;17&quot;/&gt;&lt;lineCharCount val=&quot;16&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PSNARRATION" val="6,1826437816,C:\Users\APM1572\Dropbox\APM1_OISE_CPD\FORMATIONS_STAGES\_DIDACTIQUE ED ART\02_une_demarche_pour_un_projet_pptx\Media.ppcx"/>
</p:tagLst>
</file>

<file path=ppt/tags/tag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89322D89-D4A4-446F-BC89-6318195FA77B}&quot;/&gt;&lt;isInvalidForFieldText val=&quot;0&quot;/&gt;&lt;Image&gt;&lt;filename val=&quot;D:\Temp\PR\data\asimages\{89322D89-D4A4-446F-BC89-6318195FA77B}_4.png&quot;/&gt;&lt;left val=&quot;32&quot;/&gt;&lt;top val=&quot;165&quot;/&gt;&lt;width val=&quot;361&quot;/&gt;&lt;height val=&quot;283&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3E7DA09D-5C49-4359-B30E-5460503AE88B}&quot;/&gt;&lt;isInvalidForFieldText val=&quot;0&quot;/&gt;&lt;Image&gt;&lt;filename val=&quot;D:\Temp\PR\data\asimages\{3E7DA09D-5C49-4359-B30E-5460503AE88B}_4.png&quot;/&gt;&lt;left val=&quot;368&quot;/&gt;&lt;top val=&quot;165&quot;/&gt;&lt;width val=&quot;328&quot;/&gt;&lt;height val=&quot;283&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PSNARRATION" val="7,1826437816,C:\Users\APM1572\Dropbox\APM1_OISE_CPD\FORMATIONS_STAGES\_DIDACTIQUE ED ART\02_une_demarche_pour_un_projet_pptx\Media.ppcx"/>
</p:tagLst>
</file>

<file path=ppt/tags/tag35.xml><?xml version="1.0" encoding="utf-8"?>
<p:tagLst xmlns:a="http://schemas.openxmlformats.org/drawingml/2006/main" xmlns:r="http://schemas.openxmlformats.org/officeDocument/2006/relationships" xmlns:p="http://schemas.openxmlformats.org/presentationml/2006/main">
  <p:tag name="PPSNARRATION" val="8,1826437816,C:\Users\APM1572\Dropbox\APM1_OISE_CPD\FORMATIONS_STAGES\_DIDACTIQUE ED ART\02_une_demarche_pour_un_projet_pptx\Media.ppcx"/>
</p:tagLst>
</file>

<file path=ppt/tags/tag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EA35EE1D-16AD-486E-9867-58400181625D}&quot;/&gt;&lt;isInvalidForFieldText val=&quot;0&quot;/&gt;&lt;Image&gt;&lt;filename val=&quot;D:\Temp\PR\data\asimages\{EA35EE1D-16AD-486E-9867-58400181625D}_6.png&quot;/&gt;&lt;left val=&quot;76&quot;/&gt;&lt;top val=&quot;100&quot;/&gt;&lt;width val=&quot;580&quot;/&gt;&lt;height val=&quot;446&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PSNARRATION" val="2,1826437816,C:\Users\APM1572\Dropbox\APM1_OISE_CPD\FORMATIONS_STAGES\_DIDACTIQUE ED ART\01_enseigner les arts sonores_visuels_cadre_enseignement_pptx\Media.ppcx"/>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30D8D91-57E4-4325-A2F6-82135FF180AE}&quot;/&gt;&lt;isInvalidForFieldText val=&quot;0&quot;/&gt;&lt;Image&gt;&lt;filename val=&quot;D:\Temp\PR\data\asimages\{930D8D91-57E4-4325-A2F6-82135FF180AE}_2.png&quot;/&gt;&lt;left val=&quot;21&quot;/&gt;&lt;top val=&quot;141&quot;/&gt;&lt;width val=&quot;469&quot;/&gt;&lt;height val=&quot;363&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PSNARRATION" val="3,1826437816,C:\Users\APM1572\Dropbox\APM1_OISE_CPD\FORMATIONS_STAGES\_DIDACTIQUE ED ART\01_enseigner les arts sonores_visuels_cadre_enseignement_pptx\Media.ppcx"/>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976</TotalTime>
  <Words>453</Words>
  <Application>Microsoft Office PowerPoint</Application>
  <PresentationFormat>Affichage à l'écran (4:3)</PresentationFormat>
  <Paragraphs>73</Paragraphs>
  <Slides>9</Slides>
  <Notes>9</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Thème Office</vt:lpstr>
      <vt:lpstr>Présentation PowerPoint</vt:lpstr>
      <vt:lpstr>Une éducation  à l’art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Apm1</dc:creator>
  <cp:lastModifiedBy>Apm1</cp:lastModifiedBy>
  <cp:revision>60</cp:revision>
  <dcterms:created xsi:type="dcterms:W3CDTF">2017-01-03T12:19:05Z</dcterms:created>
  <dcterms:modified xsi:type="dcterms:W3CDTF">2017-02-08T09:09:11Z</dcterms:modified>
</cp:coreProperties>
</file>