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70" r:id="rId11"/>
    <p:sldId id="271" r:id="rId12"/>
    <p:sldId id="276" r:id="rId13"/>
    <p:sldId id="273" r:id="rId14"/>
    <p:sldId id="274" r:id="rId15"/>
    <p:sldId id="272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59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92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6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7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35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6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1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5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07D8-1EF8-4D57-9A6B-42ECD5FA2905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A104-4C7A-47F9-85C2-C82F18665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0382" y="1988840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PEAC</a:t>
            </a:r>
          </a:p>
          <a:p>
            <a:r>
              <a:rPr lang="fr-FR" sz="2800" b="1" dirty="0" smtClean="0"/>
              <a:t>Parcours d’</a:t>
            </a:r>
            <a:r>
              <a:rPr lang="fr-FR" sz="2800" b="1" dirty="0"/>
              <a:t>é</a:t>
            </a:r>
            <a:r>
              <a:rPr lang="fr-FR" sz="2800" b="1" dirty="0" smtClean="0"/>
              <a:t>ducation artistique et culturelle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2108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EAC60-01\Desktop\FireShot Screen Capture #052 - 'Accueil' - preac_ia60_ac-amiens_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55028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EAC60-01\Desktop\FireShot Screen Capture #053 - 'PREAC 60' - preac_ia60_ac-amiens_fr_index_php_component_users__view=lo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62840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9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EAC60-01\Desktop\FireShot Screen Capture #055 - 'Le labo' - preac_ia60_ac-amiens_fr_index_php_le-la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4" cy="611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5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EAC60-01\Desktop\FireShot Screen Capture #056 - 'Mythes, héros &amp; légendes' - preac_ia60_ac-amiens_fr_index_php_mythes-heros-legen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031"/>
            <a:ext cx="6418959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5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EAC60-01\Desktop\FireShot Screen Capture #057 - 'Les outils de formation' - preac_ia60_ac-amiens_fr_index_php_les-outils-de-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51225" cy="630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1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EAC60-01\Desktop\FireShot Screen Capture #058 - 'Dispositifs' - preac_ia60_ac-amiens_fr_index_php_dispositifs#les-cl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8714"/>
            <a:ext cx="7344816" cy="613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0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1173" y="191683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4. La </a:t>
            </a:r>
            <a:r>
              <a:rPr lang="fr-FR" b="1" dirty="0"/>
              <a:t>transmission, la conservation  des parcours personnalisés</a:t>
            </a:r>
            <a:r>
              <a:rPr lang="fr-FR" dirty="0"/>
              <a:t> 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0"/>
            <a:r>
              <a:rPr lang="fr-FR" b="1" dirty="0" smtClean="0"/>
              <a:t>&gt;la </a:t>
            </a:r>
            <a:r>
              <a:rPr lang="fr-FR" b="1" dirty="0"/>
              <a:t>boîte-mémoire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28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55679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L’Education Artistique est organisée sous la forme d’un </a:t>
            </a:r>
            <a:r>
              <a:rPr lang="fr-FR" sz="2400" b="1" dirty="0" smtClean="0"/>
              <a:t>Parcours d’Education Artistique et Culturelle  </a:t>
            </a:r>
            <a:r>
              <a:rPr lang="fr-FR" sz="2400" dirty="0" smtClean="0"/>
              <a:t>qui pose deux problèmes (</a:t>
            </a:r>
            <a:r>
              <a:rPr lang="fr-FR" sz="2400" dirty="0" err="1" smtClean="0"/>
              <a:t>atiques</a:t>
            </a:r>
            <a:r>
              <a:rPr lang="fr-FR" sz="2400" dirty="0" smtClean="0"/>
              <a:t>) : </a:t>
            </a:r>
          </a:p>
          <a:p>
            <a:endParaRPr lang="fr-FR" sz="2400" dirty="0" smtClean="0"/>
          </a:p>
          <a:p>
            <a:pPr lvl="1"/>
            <a:r>
              <a:rPr lang="fr-FR" sz="2400" b="1" dirty="0" smtClean="0"/>
              <a:t>1.Comment construire un parcours à l’échelle d’une école, d’un établissement</a:t>
            </a:r>
            <a:r>
              <a:rPr lang="fr-FR" sz="2400" dirty="0" smtClean="0"/>
              <a:t>, voire d’un réseau (école/collège) ?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b="1" dirty="0" smtClean="0"/>
              <a:t>2. Comment construire le parcours de l’élève </a:t>
            </a:r>
            <a:r>
              <a:rPr lang="fr-FR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6938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1683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altLang="fr-FR" sz="2400" dirty="0" smtClean="0">
                <a:ea typeface="ＭＳ Ｐゴシック" pitchFamily="34" charset="-128"/>
              </a:rPr>
              <a:t>Le </a:t>
            </a:r>
            <a:r>
              <a:rPr lang="fr-FR" altLang="fr-FR" sz="2400" b="1" dirty="0" smtClean="0">
                <a:ea typeface="ＭＳ Ｐゴシック" pitchFamily="34" charset="-128"/>
              </a:rPr>
              <a:t>PEAC</a:t>
            </a:r>
            <a:r>
              <a:rPr lang="fr-FR" altLang="fr-FR" sz="2400" dirty="0" smtClean="0">
                <a:ea typeface="ＭＳ Ｐゴシック" pitchFamily="34" charset="-128"/>
              </a:rPr>
              <a:t> est l</a:t>
            </a:r>
            <a:r>
              <a:rPr lang="ja-JP" altLang="fr-FR" sz="2400" dirty="0" smtClean="0">
                <a:ea typeface="ＭＳ Ｐゴシック" pitchFamily="34" charset="-128"/>
              </a:rPr>
              <a:t>’</a:t>
            </a:r>
            <a:r>
              <a:rPr lang="fr-FR" altLang="ja-JP" sz="2400" dirty="0" smtClean="0">
                <a:ea typeface="ＭＳ Ｐゴシック" pitchFamily="34" charset="-128"/>
              </a:rPr>
              <a:t>ensemble des </a:t>
            </a:r>
            <a:r>
              <a:rPr lang="fr-FR" altLang="ja-JP" sz="2400" u="sng" dirty="0" smtClean="0">
                <a:ea typeface="ＭＳ Ｐゴシック" pitchFamily="34" charset="-128"/>
              </a:rPr>
              <a:t>rencontres</a:t>
            </a:r>
            <a:r>
              <a:rPr lang="fr-FR" altLang="ja-JP" sz="2400" dirty="0" smtClean="0">
                <a:ea typeface="ＭＳ Ｐゴシック" pitchFamily="34" charset="-128"/>
              </a:rPr>
              <a:t> faites, des </a:t>
            </a:r>
            <a:r>
              <a:rPr lang="fr-FR" altLang="ja-JP" sz="2400" u="sng" dirty="0" smtClean="0">
                <a:ea typeface="ＭＳ Ｐゴシック" pitchFamily="34" charset="-128"/>
              </a:rPr>
              <a:t>pratiques</a:t>
            </a:r>
            <a:r>
              <a:rPr lang="fr-FR" altLang="ja-JP" sz="2400" dirty="0" smtClean="0">
                <a:ea typeface="ＭＳ Ｐゴシック" pitchFamily="34" charset="-128"/>
              </a:rPr>
              <a:t> expérimentées et des </a:t>
            </a:r>
            <a:r>
              <a:rPr lang="fr-FR" altLang="ja-JP" sz="2400" u="sng" dirty="0" smtClean="0">
                <a:ea typeface="ＭＳ Ｐゴシック" pitchFamily="34" charset="-128"/>
              </a:rPr>
              <a:t>connaissances</a:t>
            </a:r>
            <a:r>
              <a:rPr lang="fr-FR" altLang="ja-JP" sz="2400" dirty="0" smtClean="0">
                <a:ea typeface="ＭＳ Ｐゴシック" pitchFamily="34" charset="-128"/>
              </a:rPr>
              <a:t> acquises par l</a:t>
            </a:r>
            <a:r>
              <a:rPr lang="ja-JP" altLang="fr-FR" sz="2400" dirty="0" smtClean="0">
                <a:ea typeface="ＭＳ Ｐゴシック" pitchFamily="34" charset="-128"/>
              </a:rPr>
              <a:t>’</a:t>
            </a:r>
            <a:r>
              <a:rPr lang="fr-FR" altLang="ja-JP" sz="2400" dirty="0" smtClean="0">
                <a:ea typeface="ＭＳ Ｐゴシック" pitchFamily="34" charset="-128"/>
              </a:rPr>
              <a:t>élève, que ce soit dans le cadre :</a:t>
            </a:r>
          </a:p>
          <a:p>
            <a:pPr algn="just">
              <a:lnSpc>
                <a:spcPct val="80000"/>
              </a:lnSpc>
            </a:pPr>
            <a:endParaRPr lang="fr-FR" altLang="ja-JP" sz="2400" dirty="0" smtClean="0">
              <a:ea typeface="ＭＳ Ｐゴシック" pitchFamily="34" charset="-128"/>
            </a:endParaRPr>
          </a:p>
          <a:p>
            <a:pPr algn="just">
              <a:lnSpc>
                <a:spcPct val="80000"/>
              </a:lnSpc>
            </a:pPr>
            <a:endParaRPr lang="fr-FR" altLang="fr-FR" sz="2400" dirty="0" smtClean="0">
              <a:ea typeface="ＭＳ Ｐゴシック" pitchFamily="34" charset="-128"/>
            </a:endParaRPr>
          </a:p>
          <a:p>
            <a:pPr lvl="1" algn="just">
              <a:lnSpc>
                <a:spcPct val="80000"/>
              </a:lnSpc>
            </a:pPr>
            <a:r>
              <a:rPr lang="fr-FR" altLang="fr-FR" sz="2400" b="1" dirty="0" smtClean="0">
                <a:ea typeface="ＭＳ Ｐゴシック" pitchFamily="34" charset="-128"/>
              </a:rPr>
              <a:t>- des enseignements (obligatoires ou facultatifs),</a:t>
            </a:r>
          </a:p>
          <a:p>
            <a:pPr lvl="1" algn="just">
              <a:lnSpc>
                <a:spcPct val="80000"/>
              </a:lnSpc>
            </a:pPr>
            <a:endParaRPr lang="fr-FR" altLang="fr-FR" sz="2400" b="1" dirty="0" smtClean="0">
              <a:ea typeface="ＭＳ Ｐゴシック" pitchFamily="34" charset="-128"/>
            </a:endParaRPr>
          </a:p>
          <a:p>
            <a:pPr lvl="1" algn="just">
              <a:lnSpc>
                <a:spcPct val="80000"/>
              </a:lnSpc>
            </a:pPr>
            <a:r>
              <a:rPr lang="fr-FR" altLang="fr-FR" sz="2400" b="1" dirty="0" smtClean="0">
                <a:ea typeface="ＭＳ Ｐゴシック" pitchFamily="34" charset="-128"/>
              </a:rPr>
              <a:t> - de projets (de la classe),</a:t>
            </a:r>
          </a:p>
          <a:p>
            <a:pPr lvl="1" algn="just">
              <a:lnSpc>
                <a:spcPct val="80000"/>
              </a:lnSpc>
            </a:pPr>
            <a:endParaRPr lang="fr-FR" altLang="fr-FR" sz="2400" b="1" dirty="0" smtClean="0">
              <a:ea typeface="ＭＳ Ｐゴシック" pitchFamily="34" charset="-128"/>
            </a:endParaRPr>
          </a:p>
          <a:p>
            <a:pPr lvl="1" algn="just">
              <a:lnSpc>
                <a:spcPct val="80000"/>
              </a:lnSpc>
            </a:pPr>
            <a:r>
              <a:rPr lang="fr-FR" altLang="fr-FR" sz="2400" b="1" dirty="0" smtClean="0">
                <a:ea typeface="ＭＳ Ｐゴシック" pitchFamily="34" charset="-128"/>
              </a:rPr>
              <a:t>- de dispositifs spécifiques, </a:t>
            </a:r>
            <a:r>
              <a:rPr lang="fr-FR" altLang="fr-FR" sz="2400" b="1" dirty="0" smtClean="0">
                <a:ea typeface="ＭＳ Ｐゴシック" pitchFamily="34" charset="-128"/>
              </a:rPr>
              <a:t>d</a:t>
            </a:r>
            <a:r>
              <a:rPr lang="fr-FR" altLang="fr-FR" sz="2400" b="1" dirty="0" smtClean="0">
                <a:ea typeface="ＭＳ Ｐゴシック" pitchFamily="34" charset="-128"/>
              </a:rPr>
              <a:t>’</a:t>
            </a:r>
            <a:r>
              <a:rPr lang="fr-FR" altLang="ja-JP" sz="2400" b="1" dirty="0" smtClean="0">
                <a:ea typeface="ＭＳ Ｐゴシック" pitchFamily="34" charset="-128"/>
              </a:rPr>
              <a:t>actions </a:t>
            </a:r>
            <a:r>
              <a:rPr lang="fr-FR" altLang="ja-JP" sz="2400" b="1" dirty="0" smtClean="0">
                <a:ea typeface="ＭＳ Ｐゴシック" pitchFamily="34" charset="-128"/>
              </a:rPr>
              <a:t>éducatives.</a:t>
            </a:r>
          </a:p>
        </p:txBody>
      </p:sp>
    </p:spTree>
    <p:extLst>
      <p:ext uri="{BB962C8B-B14F-4D97-AF65-F5344CB8AC3E}">
        <p14:creationId xmlns:p14="http://schemas.microsoft.com/office/powerpoint/2010/main" val="87083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132856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 smtClean="0">
                <a:ea typeface="ＭＳ Ｐゴシック" pitchFamily="34" charset="-128"/>
              </a:rPr>
              <a:t>- de donner sens et cohérence à l</a:t>
            </a:r>
            <a:r>
              <a:rPr lang="ja-JP" altLang="fr-FR" sz="2400" dirty="0" smtClean="0">
                <a:ea typeface="ＭＳ Ｐゴシック" pitchFamily="34" charset="-128"/>
              </a:rPr>
              <a:t>’</a:t>
            </a:r>
            <a:r>
              <a:rPr lang="fr-FR" altLang="ja-JP" sz="2400" dirty="0" smtClean="0">
                <a:ea typeface="ＭＳ Ｐゴシック" pitchFamily="34" charset="-128"/>
              </a:rPr>
              <a:t>ensemble des actions et dispositifs  </a:t>
            </a:r>
            <a:r>
              <a:rPr lang="fr-FR" altLang="fr-FR" sz="2400" dirty="0" smtClean="0">
                <a:ea typeface="ＭＳ Ｐゴシック" pitchFamily="34" charset="-128"/>
              </a:rPr>
              <a:t>et ne se résume pas à une addition des dispositifs existants</a:t>
            </a:r>
          </a:p>
          <a:p>
            <a:pPr lvl="2"/>
            <a:endParaRPr lang="fr-FR" altLang="ja-JP" sz="2400" dirty="0" smtClean="0">
              <a:ea typeface="ＭＳ Ｐゴシック" pitchFamily="34" charset="-128"/>
            </a:endParaRPr>
          </a:p>
          <a:p>
            <a:r>
              <a:rPr lang="fr-FR" altLang="fr-FR" sz="2400" dirty="0" smtClean="0">
                <a:ea typeface="ＭＳ Ｐゴシック" pitchFamily="34" charset="-128"/>
              </a:rPr>
              <a:t>- d’articuler les différents temps </a:t>
            </a:r>
            <a:r>
              <a:rPr lang="fr-FR" altLang="fr-FR" sz="2400" dirty="0" smtClean="0">
                <a:ea typeface="ＭＳ Ｐゴシック" pitchFamily="34" charset="-128"/>
              </a:rPr>
              <a:t>éducatifs: scolaire </a:t>
            </a:r>
            <a:r>
              <a:rPr lang="fr-FR" altLang="fr-FR" sz="2400" dirty="0" smtClean="0">
                <a:ea typeface="ＭＳ Ｐゴシック" pitchFamily="34" charset="-128"/>
              </a:rPr>
              <a:t>et périscolaire</a:t>
            </a:r>
          </a:p>
          <a:p>
            <a:pPr lvl="2"/>
            <a:endParaRPr lang="fr-FR" altLang="fr-FR" sz="2400" dirty="0" smtClean="0">
              <a:ea typeface="ＭＳ Ｐゴシック" pitchFamily="34" charset="-128"/>
            </a:endParaRPr>
          </a:p>
          <a:p>
            <a:r>
              <a:rPr lang="fr-FR" altLang="fr-FR" sz="2400" dirty="0" smtClean="0">
                <a:ea typeface="ＭＳ Ｐゴシック" pitchFamily="34" charset="-128"/>
              </a:rPr>
              <a:t>- d’élargir </a:t>
            </a:r>
            <a:r>
              <a:rPr lang="fr-FR" altLang="fr-FR" sz="2400" dirty="0" smtClean="0">
                <a:ea typeface="ＭＳ Ｐゴシック" pitchFamily="34" charset="-128"/>
              </a:rPr>
              <a:t>les domaines artistiques et culturels abordés à l</a:t>
            </a:r>
            <a:r>
              <a:rPr lang="ja-JP" altLang="fr-FR" sz="2400" dirty="0" smtClean="0">
                <a:ea typeface="ＭＳ Ｐゴシック" pitchFamily="34" charset="-128"/>
              </a:rPr>
              <a:t>’</a:t>
            </a:r>
            <a:r>
              <a:rPr lang="fr-FR" altLang="ja-JP" sz="2400" dirty="0" smtClean="0">
                <a:ea typeface="ＭＳ Ｐゴシック" pitchFamily="34" charset="-128"/>
              </a:rPr>
              <a:t>école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98683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 smtClean="0">
                <a:ea typeface="ＭＳ Ｐゴシック" pitchFamily="34" charset="-128"/>
              </a:rPr>
              <a:t>Le </a:t>
            </a:r>
            <a:r>
              <a:rPr lang="fr-FR" altLang="fr-FR" sz="2400" b="1" dirty="0" smtClean="0">
                <a:ea typeface="ＭＳ Ｐゴシック" pitchFamily="34" charset="-128"/>
              </a:rPr>
              <a:t>PEAC doit permettre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7887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268267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Construire un PEAC, principes et repères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7954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112474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1. Réaliser </a:t>
            </a:r>
            <a: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  <a:t>un état des lieux</a:t>
            </a:r>
            <a:b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</a:br>
            <a:endParaRPr lang="fr-FR" altLang="fr-FR" sz="2400" b="1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2. Définir</a:t>
            </a:r>
            <a: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  <a:t> des principes de cohérence</a:t>
            </a:r>
            <a:b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</a:br>
            <a:endParaRPr lang="fr-FR" altLang="fr-FR" sz="2400" b="1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3</a:t>
            </a:r>
            <a: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  <a:t>. </a:t>
            </a:r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Travailler en </a:t>
            </a:r>
            <a: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  <a:t>équipe </a:t>
            </a:r>
            <a:b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</a:br>
            <a:endParaRPr lang="fr-FR" altLang="fr-FR" sz="2400" b="1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3. </a:t>
            </a:r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S</a:t>
            </a:r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fr-FR" altLang="ja-JP" sz="2400" dirty="0" smtClean="0">
                <a:ea typeface="ＭＳ Ｐゴシック" pitchFamily="34" charset="-128"/>
                <a:cs typeface="Arial" pitchFamily="34" charset="0"/>
              </a:rPr>
              <a:t>appuyer </a:t>
            </a:r>
            <a:r>
              <a:rPr lang="fr-FR" altLang="ja-JP" sz="2400" dirty="0" smtClean="0">
                <a:ea typeface="ＭＳ Ｐゴシック" pitchFamily="34" charset="-128"/>
                <a:cs typeface="Arial" pitchFamily="34" charset="0"/>
              </a:rPr>
              <a:t>sur la </a:t>
            </a:r>
            <a:r>
              <a:rPr lang="fr-FR" altLang="ja-JP" sz="2400" b="1" dirty="0" smtClean="0">
                <a:ea typeface="ＭＳ Ｐゴシック" pitchFamily="34" charset="-128"/>
                <a:cs typeface="Arial" pitchFamily="34" charset="0"/>
              </a:rPr>
              <a:t>démarche de projet</a:t>
            </a:r>
            <a:br>
              <a:rPr lang="fr-FR" altLang="ja-JP" sz="2400" b="1" dirty="0" smtClean="0">
                <a:ea typeface="ＭＳ Ｐゴシック" pitchFamily="34" charset="-128"/>
                <a:cs typeface="Arial" pitchFamily="34" charset="0"/>
              </a:rPr>
            </a:br>
            <a:endParaRPr lang="fr-FR" altLang="ja-JP" sz="2400" b="1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4</a:t>
            </a:r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. Travailler </a:t>
            </a:r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avec des </a:t>
            </a:r>
            <a: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  <a:t>partenaires extérieurs</a:t>
            </a:r>
            <a:b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</a:br>
            <a:endParaRPr lang="fr-FR" altLang="fr-FR" sz="2400" b="1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5. Construire un </a:t>
            </a:r>
            <a:r>
              <a:rPr lang="fr-FR" altLang="fr-FR" sz="2400" b="1" dirty="0" smtClean="0">
                <a:ea typeface="ＭＳ Ｐゴシック" pitchFamily="34" charset="-128"/>
                <a:cs typeface="Arial" pitchFamily="34" charset="0"/>
              </a:rPr>
              <a:t>outil de suivi</a:t>
            </a:r>
            <a:r>
              <a:rPr lang="fr-FR" altLang="fr-FR" sz="2400" dirty="0" smtClean="0">
                <a:ea typeface="ＭＳ Ｐゴシック" pitchFamily="34" charset="-128"/>
                <a:cs typeface="Arial" pitchFamily="34" charset="0"/>
              </a:rPr>
              <a:t> du parcours pour chaque élève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53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0277" y="69269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 L’art </a:t>
            </a:r>
            <a:r>
              <a:rPr lang="fr-FR" sz="2400" b="1" dirty="0"/>
              <a:t>et la </a:t>
            </a:r>
            <a:r>
              <a:rPr lang="fr-FR" sz="2400" b="1" dirty="0" smtClean="0"/>
              <a:t>culture dans l’école, </a:t>
            </a:r>
            <a:r>
              <a:rPr lang="fr-FR" sz="2400" b="1" dirty="0"/>
              <a:t>état des </a:t>
            </a:r>
            <a:r>
              <a:rPr lang="fr-FR" sz="2400" b="1" dirty="0" smtClean="0"/>
              <a:t>lieux…</a:t>
            </a:r>
          </a:p>
          <a:p>
            <a:r>
              <a:rPr lang="fr-FR" sz="2400" dirty="0"/>
              <a:t>tour d’horizon de l’existant dans </a:t>
            </a:r>
            <a:r>
              <a:rPr lang="fr-FR" sz="2400" dirty="0" smtClean="0"/>
              <a:t>l’ école, </a:t>
            </a:r>
            <a:r>
              <a:rPr lang="fr-FR" sz="2400" dirty="0"/>
              <a:t>dans </a:t>
            </a:r>
            <a:r>
              <a:rPr lang="fr-FR" sz="2400" dirty="0" smtClean="0"/>
              <a:t>le cycle, </a:t>
            </a:r>
            <a:r>
              <a:rPr lang="fr-FR" sz="2400" dirty="0"/>
              <a:t>dans </a:t>
            </a:r>
            <a:r>
              <a:rPr lang="fr-FR" sz="2400" dirty="0" smtClean="0"/>
              <a:t>la classe</a:t>
            </a:r>
            <a:r>
              <a:rPr lang="fr-FR" sz="2400" dirty="0"/>
              <a:t> :</a:t>
            </a:r>
          </a:p>
          <a:p>
            <a:r>
              <a:rPr lang="fr-FR" sz="2400" dirty="0"/>
              <a:t>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0277" y="2348880"/>
            <a:ext cx="7704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/>
              <a:t>Le matériel</a:t>
            </a:r>
            <a:r>
              <a:rPr lang="fr-FR" sz="2000" dirty="0"/>
              <a:t> : salle spécifique, matériels variés, matériels spécifiques</a:t>
            </a:r>
          </a:p>
          <a:p>
            <a:pPr lvl="0"/>
            <a:r>
              <a:rPr lang="fr-FR" sz="2000" b="1" dirty="0"/>
              <a:t>Les outils </a:t>
            </a:r>
            <a:r>
              <a:rPr lang="fr-FR" sz="2000" dirty="0"/>
              <a:t>: mur d’exposition, banques d’images, banques de sons, </a:t>
            </a:r>
            <a:r>
              <a:rPr lang="fr-FR" sz="2000" dirty="0" err="1"/>
              <a:t>DVDthèque</a:t>
            </a:r>
            <a:r>
              <a:rPr lang="fr-FR" sz="2000" dirty="0"/>
              <a:t>,…</a:t>
            </a:r>
          </a:p>
          <a:p>
            <a:pPr lvl="0"/>
            <a:r>
              <a:rPr lang="fr-FR" sz="2000" b="1" dirty="0"/>
              <a:t>La pratique </a:t>
            </a:r>
            <a:r>
              <a:rPr lang="fr-FR" sz="2000" dirty="0"/>
              <a:t>: quelles modalités dans la classe, dans le cycle ?</a:t>
            </a:r>
          </a:p>
          <a:p>
            <a:pPr lvl="0"/>
            <a:r>
              <a:rPr lang="fr-FR" sz="2000" b="1" dirty="0"/>
              <a:t>Les projets</a:t>
            </a:r>
            <a:r>
              <a:rPr lang="fr-FR" sz="2000" dirty="0"/>
              <a:t> : de classe, de cycle, d’école/ durée ?</a:t>
            </a:r>
          </a:p>
          <a:p>
            <a:pPr lvl="0"/>
            <a:r>
              <a:rPr lang="fr-FR" sz="2000" b="1" dirty="0"/>
              <a:t>L’histoire des arts</a:t>
            </a:r>
            <a:r>
              <a:rPr lang="fr-FR" sz="2000" dirty="0"/>
              <a:t> : qui, quoi, comment ? (cycle 3 dorénavant…)</a:t>
            </a:r>
          </a:p>
          <a:p>
            <a:pPr lvl="0"/>
            <a:r>
              <a:rPr lang="fr-FR" sz="2000" b="1" dirty="0"/>
              <a:t>Les dispositifs et les partenariats</a:t>
            </a:r>
            <a:r>
              <a:rPr lang="fr-FR" sz="2000" dirty="0"/>
              <a:t> : danse à l’école, école et cinéma ++++</a:t>
            </a:r>
          </a:p>
          <a:p>
            <a:pPr lvl="0"/>
            <a:r>
              <a:rPr lang="fr-FR" sz="2000" b="1" dirty="0"/>
              <a:t>Les ressources locales</a:t>
            </a:r>
          </a:p>
          <a:p>
            <a:pPr lvl="0"/>
            <a:r>
              <a:rPr lang="fr-FR" sz="2000" b="1" dirty="0"/>
              <a:t>La conservation</a:t>
            </a:r>
            <a:r>
              <a:rPr lang="fr-FR" sz="2000" dirty="0"/>
              <a:t> </a:t>
            </a:r>
            <a:r>
              <a:rPr lang="fr-FR" sz="2000" dirty="0" smtClean="0"/>
              <a:t>des travaux des élèves</a:t>
            </a:r>
            <a:endParaRPr lang="fr-FR" sz="2000" dirty="0"/>
          </a:p>
          <a:p>
            <a:pPr lvl="0"/>
            <a:r>
              <a:rPr lang="fr-FR" sz="2000" b="1" dirty="0"/>
              <a:t>La formation</a:t>
            </a:r>
            <a:r>
              <a:rPr lang="fr-FR" sz="2000" dirty="0"/>
              <a:t> : les outils de formation des maîtres, les valences particulières, les stages de formation…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29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48680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2/ La mise en place</a:t>
            </a:r>
            <a:r>
              <a:rPr lang="fr-FR" sz="2400" dirty="0"/>
              <a:t> : autour des piliers et des domaines du socle et des </a:t>
            </a:r>
            <a:r>
              <a:rPr lang="fr-FR" sz="2400" dirty="0" smtClean="0"/>
              <a:t>programmes</a:t>
            </a:r>
            <a:br>
              <a:rPr lang="fr-FR" sz="2400" dirty="0" smtClean="0"/>
            </a:br>
            <a:endParaRPr lang="fr-FR" sz="2400" dirty="0"/>
          </a:p>
          <a:p>
            <a:pPr lvl="0"/>
            <a:r>
              <a:rPr lang="fr-FR" sz="2400" b="1" dirty="0"/>
              <a:t>La pratique artistique </a:t>
            </a:r>
            <a:r>
              <a:rPr lang="fr-FR" sz="2400" dirty="0"/>
              <a:t>(approche didactique)</a:t>
            </a:r>
            <a:br>
              <a:rPr lang="fr-FR" sz="2400" dirty="0"/>
            </a:br>
            <a:r>
              <a:rPr lang="fr-FR" sz="1600" dirty="0" smtClean="0"/>
              <a:t>&gt; voir </a:t>
            </a:r>
            <a:r>
              <a:rPr lang="fr-FR" sz="1600" u="sng" dirty="0" smtClean="0"/>
              <a:t>diaporama</a:t>
            </a:r>
            <a:r>
              <a:rPr lang="fr-FR" sz="1600" u="sng" dirty="0"/>
              <a:t> </a:t>
            </a:r>
            <a:r>
              <a:rPr lang="fr-FR" sz="1600" dirty="0"/>
              <a:t>: schéma général</a:t>
            </a:r>
            <a:r>
              <a:rPr lang="fr-FR" sz="1600" dirty="0" smtClean="0"/>
              <a:t>….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 smtClean="0"/>
              <a:t>Les </a:t>
            </a:r>
            <a:r>
              <a:rPr lang="fr-FR" sz="2400" b="1" dirty="0"/>
              <a:t>domaines</a:t>
            </a:r>
            <a:r>
              <a:rPr lang="fr-FR" sz="2400" dirty="0"/>
              <a:t> (incontournables)</a:t>
            </a:r>
          </a:p>
          <a:p>
            <a:pPr lvl="0"/>
            <a:r>
              <a:rPr lang="fr-FR" sz="2400" dirty="0"/>
              <a:t>Le cinéma/la vidéo</a:t>
            </a:r>
          </a:p>
          <a:p>
            <a:pPr lvl="0"/>
            <a:r>
              <a:rPr lang="fr-FR" sz="2400" dirty="0"/>
              <a:t>L’image photographique, peinte, numérique</a:t>
            </a:r>
          </a:p>
          <a:p>
            <a:pPr lvl="0"/>
            <a:r>
              <a:rPr lang="fr-FR" sz="2400" dirty="0"/>
              <a:t>La sculpture : objet sculpté, assemblé, technologique, design</a:t>
            </a:r>
          </a:p>
          <a:p>
            <a:pPr lvl="0"/>
            <a:r>
              <a:rPr lang="fr-FR" sz="2400" dirty="0"/>
              <a:t>La littérature : albums, romans, poésie</a:t>
            </a:r>
          </a:p>
          <a:p>
            <a:pPr lvl="0"/>
            <a:r>
              <a:rPr lang="fr-FR" sz="2400" dirty="0"/>
              <a:t>La musique, le son</a:t>
            </a:r>
          </a:p>
          <a:p>
            <a:pPr lvl="0"/>
            <a:r>
              <a:rPr lang="fr-FR" sz="2400" dirty="0"/>
              <a:t>Les arts vivants : théâtre, danse cirque</a:t>
            </a:r>
          </a:p>
          <a:p>
            <a:r>
              <a:rPr lang="fr-FR" sz="2400" dirty="0"/>
              <a:t>L’architecture et le patrimoine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9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62068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/>
              <a:t>3/Les </a:t>
            </a:r>
            <a:r>
              <a:rPr lang="fr-FR" sz="2400" b="1" dirty="0"/>
              <a:t>projets</a:t>
            </a:r>
            <a:r>
              <a:rPr lang="fr-FR" sz="2400" dirty="0"/>
              <a:t> : collectifs, pluridisciplinaires, annuels</a:t>
            </a:r>
            <a:r>
              <a:rPr lang="fr-FR" sz="2400" dirty="0" smtClean="0"/>
              <a:t>…</a:t>
            </a:r>
            <a:br>
              <a:rPr lang="fr-FR" sz="2400" dirty="0" smtClean="0"/>
            </a:br>
            <a:endParaRPr lang="fr-FR" sz="2400" dirty="0"/>
          </a:p>
          <a:p>
            <a:pPr lvl="0"/>
            <a:endParaRPr lang="fr-FR" sz="2400" u="sng" dirty="0" smtClean="0"/>
          </a:p>
          <a:p>
            <a:pPr lvl="0"/>
            <a:endParaRPr lang="fr-FR" sz="2400" u="sng" dirty="0"/>
          </a:p>
          <a:p>
            <a:pPr lvl="0"/>
            <a:endParaRPr lang="fr-FR" sz="2400" u="sng" dirty="0" smtClean="0"/>
          </a:p>
          <a:p>
            <a:pPr lvl="0"/>
            <a:endParaRPr lang="fr-FR" sz="2400" u="sng" dirty="0"/>
          </a:p>
          <a:p>
            <a:pPr lvl="0"/>
            <a:r>
              <a:rPr lang="fr-FR" sz="2400" u="sng" dirty="0" smtClean="0"/>
              <a:t>Un </a:t>
            </a:r>
            <a:r>
              <a:rPr lang="fr-FR" sz="2400" u="sng" dirty="0"/>
              <a:t>outil /</a:t>
            </a:r>
            <a:r>
              <a:rPr lang="fr-FR" sz="2400" u="sng" dirty="0" smtClean="0"/>
              <a:t> </a:t>
            </a:r>
            <a:r>
              <a:rPr lang="fr-FR" sz="2400" u="sng" dirty="0"/>
              <a:t>le </a:t>
            </a:r>
            <a:r>
              <a:rPr lang="fr-FR" sz="2400" u="sng" dirty="0" smtClean="0"/>
              <a:t>Pôle Ressource pour l’Education Artistique et Culturelle</a:t>
            </a:r>
            <a:r>
              <a:rPr lang="fr-FR" sz="2400" dirty="0" smtClean="0"/>
              <a:t> </a:t>
            </a:r>
          </a:p>
          <a:p>
            <a:pPr lvl="0"/>
            <a:endParaRPr lang="fr-FR" sz="2400" dirty="0" smtClean="0"/>
          </a:p>
          <a:p>
            <a:pPr lvl="0"/>
            <a:r>
              <a:rPr lang="fr-FR" sz="2400" b="1" dirty="0" smtClean="0"/>
              <a:t>                            http://preac.ia60.ac-amiens.fr</a:t>
            </a:r>
            <a:endParaRPr lang="fr-FR" sz="2400" b="1" dirty="0"/>
          </a:p>
          <a:p>
            <a:pPr lvl="0"/>
            <a:endParaRPr lang="fr-FR" sz="2400" dirty="0" smtClean="0"/>
          </a:p>
          <a:p>
            <a:pPr lvl="0"/>
            <a:endParaRPr lang="fr-FR" sz="2400" u="sng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2901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224</Words>
  <Application>Microsoft Office PowerPoint</Application>
  <PresentationFormat>Affichage à l'écran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Apm1</dc:creator>
  <cp:lastModifiedBy>Apm1</cp:lastModifiedBy>
  <cp:revision>13</cp:revision>
  <dcterms:created xsi:type="dcterms:W3CDTF">2016-10-03T12:32:03Z</dcterms:created>
  <dcterms:modified xsi:type="dcterms:W3CDTF">2017-02-08T09:06:39Z</dcterms:modified>
</cp:coreProperties>
</file>