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9" r:id="rId3"/>
    <p:sldId id="257" r:id="rId4"/>
    <p:sldId id="258" r:id="rId5"/>
    <p:sldId id="259" r:id="rId6"/>
    <p:sldId id="260" r:id="rId7"/>
    <p:sldId id="261" r:id="rId8"/>
    <p:sldId id="295" r:id="rId9"/>
    <p:sldId id="279" r:id="rId10"/>
    <p:sldId id="262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8" r:id="rId20"/>
    <p:sldId id="284" r:id="rId21"/>
    <p:sldId id="300" r:id="rId22"/>
    <p:sldId id="301" r:id="rId23"/>
    <p:sldId id="285" r:id="rId24"/>
    <p:sldId id="304" r:id="rId25"/>
    <p:sldId id="287" r:id="rId26"/>
    <p:sldId id="288" r:id="rId27"/>
    <p:sldId id="289" r:id="rId28"/>
    <p:sldId id="298" r:id="rId29"/>
    <p:sldId id="292" r:id="rId30"/>
    <p:sldId id="271" r:id="rId31"/>
    <p:sldId id="272" r:id="rId32"/>
    <p:sldId id="273" r:id="rId33"/>
    <p:sldId id="274" r:id="rId34"/>
    <p:sldId id="275" r:id="rId35"/>
    <p:sldId id="276" r:id="rId36"/>
  </p:sldIdLst>
  <p:sldSz cx="9144000" cy="6858000" type="screen4x3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4E18-0240-4143-8E62-687E934766BF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2E624-A0AC-4CFF-8B50-35845161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27784" y="191683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FREQUENTER</a:t>
            </a:r>
          </a:p>
          <a:p>
            <a:pPr algn="ctr"/>
            <a:r>
              <a:rPr lang="fr-FR" sz="3600" dirty="0" smtClean="0"/>
              <a:t>PRATIQUER</a:t>
            </a:r>
            <a:br>
              <a:rPr lang="fr-FR" sz="3600" dirty="0" smtClean="0"/>
            </a:br>
            <a:r>
              <a:rPr lang="fr-FR" sz="3600" dirty="0" smtClean="0"/>
              <a:t>S’APPROPRIER</a:t>
            </a:r>
          </a:p>
          <a:p>
            <a:pPr algn="ctr"/>
            <a:r>
              <a:rPr lang="fr-FR" sz="3600" dirty="0" smtClean="0"/>
              <a:t> </a:t>
            </a:r>
          </a:p>
          <a:p>
            <a:pPr algn="ctr"/>
            <a:r>
              <a:rPr lang="fr-FR" sz="2400" dirty="0" smtClean="0"/>
              <a:t>L’éducation artistique</a:t>
            </a:r>
          </a:p>
          <a:p>
            <a:pPr algn="ctr"/>
            <a:r>
              <a:rPr lang="fr-FR" sz="2400" dirty="0" smtClean="0"/>
              <a:t>à l’école</a:t>
            </a:r>
            <a:endParaRPr lang="fr-FR" sz="2400" dirty="0"/>
          </a:p>
        </p:txBody>
      </p:sp>
      <p:pic>
        <p:nvPicPr>
          <p:cNvPr id="5" name="Picture 4" descr="logo ap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949280"/>
            <a:ext cx="442095" cy="71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 smtClean="0"/>
              <a:t>D’ANALYSE</a:t>
            </a:r>
            <a:endParaRPr lang="fr-FR" b="1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2339973" y="2564904"/>
            <a:ext cx="1151906" cy="216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8313" y="3716338"/>
            <a:ext cx="3529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Interpréter et chercher à comprendre</a:t>
            </a:r>
            <a:r>
              <a:rPr lang="fr-FR" sz="1600"/>
              <a:t> </a:t>
            </a:r>
            <a:br>
              <a:rPr lang="fr-FR" sz="1600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 smtClean="0"/>
              <a:t>D’ANALYSE</a:t>
            </a:r>
            <a:endParaRPr lang="fr-FR" b="1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339973" y="2492896"/>
            <a:ext cx="1079898" cy="2884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68313" y="3716338"/>
            <a:ext cx="3529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Interpréter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68313" y="5013325"/>
            <a:ext cx="48244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</a:t>
            </a:r>
            <a:r>
              <a:rPr lang="fr-FR" sz="1600" dirty="0" err="1"/>
              <a:t>contextualiser</a:t>
            </a:r>
            <a:r>
              <a:rPr lang="fr-FR" sz="1600" dirty="0"/>
              <a:t> l’œuvre : </a:t>
            </a:r>
            <a:r>
              <a:rPr lang="fr-FR" sz="1600" i="1" dirty="0">
                <a:solidFill>
                  <a:srgbClr val="00B050"/>
                </a:solidFill>
                <a:latin typeface="Arial Narrow" pitchFamily="34" charset="0"/>
                <a:hlinkClick r:id="rId2" action="ppaction://hlinksldjump"/>
              </a:rPr>
              <a:t>histoire(s)</a:t>
            </a:r>
            <a:r>
              <a:rPr lang="fr-FR" sz="1600" i="1" dirty="0">
                <a:solidFill>
                  <a:srgbClr val="FF0000"/>
                </a:solidFill>
                <a:latin typeface="Arial Narrow" pitchFamily="34" charset="0"/>
                <a:hlinkClick r:id="rId2" action="ppaction://hlinksldjump"/>
              </a:rPr>
              <a:t> </a:t>
            </a:r>
            <a:r>
              <a:rPr lang="fr-FR" sz="1600" i="1" dirty="0">
                <a:solidFill>
                  <a:srgbClr val="00B050"/>
                </a:solidFill>
                <a:latin typeface="Arial Narrow" pitchFamily="34" charset="0"/>
                <a:hlinkClick r:id="rId2" action="ppaction://hlinksldjump"/>
              </a:rPr>
              <a:t>de</a:t>
            </a:r>
            <a:r>
              <a:rPr lang="fr-FR" sz="1600" i="1" dirty="0">
                <a:solidFill>
                  <a:srgbClr val="FF0000"/>
                </a:solidFill>
                <a:latin typeface="Arial Narrow" pitchFamily="34" charset="0"/>
                <a:hlinkClick r:id="rId2" action="ppaction://hlinksldjump"/>
              </a:rPr>
              <a:t> </a:t>
            </a:r>
            <a:r>
              <a:rPr lang="fr-FR" sz="1600" i="1" dirty="0">
                <a:solidFill>
                  <a:srgbClr val="00B050"/>
                </a:solidFill>
                <a:latin typeface="Arial Narrow" pitchFamily="34" charset="0"/>
                <a:hlinkClick r:id="rId2" action="ppaction://hlinksldjump"/>
              </a:rPr>
              <a:t>l’art</a:t>
            </a:r>
            <a:r>
              <a:rPr lang="fr-FR" sz="1600" i="1" dirty="0">
                <a:hlinkClick r:id="rId2" action="ppaction://hlinksldjump"/>
              </a:rPr>
              <a:t/>
            </a:r>
            <a:br>
              <a:rPr lang="fr-FR" sz="1600" i="1" dirty="0">
                <a:hlinkClick r:id="rId2" action="ppaction://hlinksldjump"/>
              </a:rPr>
            </a:br>
            <a:r>
              <a:rPr lang="fr-FR" sz="1600" dirty="0"/>
              <a:t>- mettre en réseau</a:t>
            </a:r>
            <a:br>
              <a:rPr lang="fr-FR" sz="1600" dirty="0"/>
            </a:br>
            <a:r>
              <a:rPr lang="fr-FR" sz="1600" dirty="0"/>
              <a:t>- faire des analyses comparatives</a:t>
            </a:r>
            <a:br>
              <a:rPr lang="fr-FR" sz="1600" dirty="0"/>
            </a:br>
            <a:r>
              <a:rPr lang="fr-FR" sz="1600" dirty="0"/>
              <a:t>- construire des clefs d’analyse</a:t>
            </a:r>
            <a:br>
              <a:rPr lang="fr-FR" sz="1600" dirty="0"/>
            </a:br>
            <a:r>
              <a:rPr lang="fr-FR" sz="1600" dirty="0"/>
              <a:t>-…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1600" dirty="0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468313" y="50847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850" y="2781300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 smtClean="0"/>
              <a:t>D’ANALYSE</a:t>
            </a:r>
            <a:endParaRPr lang="fr-FR" b="1" dirty="0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2339972" y="2564904"/>
            <a:ext cx="1295923" cy="2163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PRODUCTION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220072" y="2564904"/>
            <a:ext cx="1440160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4932040" y="2492897"/>
            <a:ext cx="1728192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/>
              <a:t>ACTIVITES </a:t>
            </a:r>
            <a:r>
              <a:rPr lang="fr-FR" sz="1400" b="1" dirty="0"/>
              <a:t/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219700" y="4365625"/>
            <a:ext cx="46085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/>
              <a:t>- répondre </a:t>
            </a:r>
            <a:r>
              <a:rPr lang="fr-FR" sz="1600" dirty="0"/>
              <a:t>à un problème posé</a:t>
            </a:r>
            <a:br>
              <a:rPr lang="fr-FR" sz="1600" dirty="0"/>
            </a:br>
            <a:r>
              <a:rPr lang="fr-FR" sz="1600" dirty="0"/>
              <a:t>- découvrir des techniques, des médiums</a:t>
            </a:r>
            <a:br>
              <a:rPr lang="fr-FR" sz="1600" dirty="0"/>
            </a:br>
            <a:r>
              <a:rPr lang="fr-FR" sz="1600" dirty="0"/>
              <a:t>- expérimenter des procédés</a:t>
            </a:r>
            <a:br>
              <a:rPr lang="fr-FR" sz="1600" dirty="0"/>
            </a:br>
            <a:r>
              <a:rPr lang="fr-FR" sz="1600" dirty="0"/>
              <a:t>- </a:t>
            </a:r>
            <a:r>
              <a:rPr lang="fr-FR" sz="1600" dirty="0" smtClean="0"/>
              <a:t>réaliser </a:t>
            </a:r>
            <a:r>
              <a:rPr lang="fr-FR" sz="1600" dirty="0"/>
              <a:t>un projet personnel</a:t>
            </a:r>
            <a:br>
              <a:rPr lang="fr-FR" sz="1600" dirty="0"/>
            </a:br>
            <a:r>
              <a:rPr lang="fr-FR" sz="1600" dirty="0"/>
              <a:t>(dans le cadre d’une thématique</a:t>
            </a:r>
            <a:r>
              <a:rPr lang="fr-FR" sz="16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fr-FR" sz="1600" dirty="0" smtClean="0"/>
              <a:t>-  </a:t>
            </a:r>
            <a:r>
              <a:rPr lang="fr-FR" sz="1600" dirty="0"/>
              <a:t>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sz="1600" dirty="0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5111750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5004048" y="2492897"/>
            <a:ext cx="158417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83768" y="2361655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ACTIVITES </a:t>
            </a:r>
            <a:br>
              <a:rPr lang="fr-FR" sz="1400" b="1" dirty="0"/>
            </a:br>
            <a:r>
              <a:rPr lang="fr-FR" sz="1400" b="1" dirty="0"/>
              <a:t>DE </a:t>
            </a:r>
            <a:r>
              <a:rPr lang="fr-FR" sz="1400" b="1" dirty="0" smtClean="0"/>
              <a:t>RECEPTION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85783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9"/>
          <p:cNvSpPr>
            <a:spLocks noChangeShapeType="1"/>
          </p:cNvSpPr>
          <p:nvPr/>
        </p:nvSpPr>
        <p:spPr bwMode="auto">
          <a:xfrm>
            <a:off x="2987675" y="3429000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4925" y="3716338"/>
            <a:ext cx="388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</a:t>
            </a:r>
            <a:r>
              <a:rPr lang="fr-FR" sz="1600" b="1"/>
              <a:t>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0" y="2924944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 smtClean="0"/>
              <a:t>D’ANALYSE</a:t>
            </a:r>
            <a:endParaRPr lang="fr-FR" b="1" dirty="0"/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 flipH="1">
            <a:off x="1979712" y="2205038"/>
            <a:ext cx="1800126" cy="719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29704" name="Line 4"/>
          <p:cNvSpPr>
            <a:spLocks noChangeShapeType="1"/>
          </p:cNvSpPr>
          <p:nvPr/>
        </p:nvSpPr>
        <p:spPr bwMode="auto">
          <a:xfrm>
            <a:off x="5219700" y="2205038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5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973849" y="129691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980512" y="835247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132138" y="4797425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Des langages artistiques :</a:t>
            </a:r>
          </a:p>
        </p:txBody>
      </p:sp>
      <p:sp>
        <p:nvSpPr>
          <p:cNvPr id="30724" name="Line 13"/>
          <p:cNvSpPr>
            <a:spLocks noChangeShapeType="1"/>
          </p:cNvSpPr>
          <p:nvPr/>
        </p:nvSpPr>
        <p:spPr bwMode="auto">
          <a:xfrm>
            <a:off x="4427538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5" name="Line 14"/>
          <p:cNvSpPr>
            <a:spLocks noChangeShapeType="1"/>
          </p:cNvSpPr>
          <p:nvPr/>
        </p:nvSpPr>
        <p:spPr bwMode="auto">
          <a:xfrm>
            <a:off x="2987675" y="342900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2484438" y="5529263"/>
            <a:ext cx="4032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découvrir et s’approprier</a:t>
            </a:r>
            <a:r>
              <a:rPr lang="fr-FR" sz="1600"/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1600"/>
              <a:t>les codes, le lexique, les composantes du domaine artistique concerné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PRODUCTION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0728" name="Line 4"/>
          <p:cNvSpPr>
            <a:spLocks noChangeShapeType="1"/>
          </p:cNvSpPr>
          <p:nvPr/>
        </p:nvSpPr>
        <p:spPr bwMode="auto">
          <a:xfrm>
            <a:off x="5219700" y="2205038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34925" y="3716338"/>
            <a:ext cx="388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</a:t>
            </a:r>
            <a:r>
              <a:rPr lang="fr-FR" sz="1600" b="1"/>
              <a:t>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0" y="2924944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 smtClean="0"/>
              <a:t>D’ANALYSE</a:t>
            </a:r>
            <a:endParaRPr lang="fr-FR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1979712" y="2205038"/>
            <a:ext cx="1800126" cy="719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973849" y="129691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980512" y="835247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051720" y="764704"/>
            <a:ext cx="482453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accent6"/>
                </a:solidFill>
                <a:latin typeface="+mj-lt"/>
              </a:rPr>
              <a:t>à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partir </a:t>
            </a:r>
            <a:endParaRPr lang="fr-FR" b="1" dirty="0" smtClean="0">
              <a:solidFill>
                <a:schemeClr val="accent6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d’ACTIVITES  DE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PRODUCTION</a:t>
            </a:r>
            <a:br>
              <a:rPr lang="fr-FR" b="1" dirty="0" smtClean="0">
                <a:solidFill>
                  <a:schemeClr val="accent6"/>
                </a:solidFill>
                <a:latin typeface="+mj-lt"/>
              </a:rPr>
            </a:b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23488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/>
                </a:solidFill>
              </a:rPr>
              <a:t>le triptyque de l’éducation artistique</a:t>
            </a:r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07704" y="328498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Fréquenter</a:t>
            </a:r>
            <a:r>
              <a:rPr lang="fr-FR" dirty="0" smtClean="0"/>
              <a:t> / Rencontrer / Voir</a:t>
            </a:r>
          </a:p>
          <a:p>
            <a:pPr algn="ctr"/>
            <a:r>
              <a:rPr lang="fr-FR" b="1" dirty="0" smtClean="0"/>
              <a:t>Pratiquer</a:t>
            </a:r>
            <a:r>
              <a:rPr lang="fr-FR" dirty="0" smtClean="0"/>
              <a:t> / Expérimenter / Faire</a:t>
            </a:r>
          </a:p>
          <a:p>
            <a:pPr algn="ctr"/>
            <a:r>
              <a:rPr lang="fr-FR" b="1" dirty="0" smtClean="0"/>
              <a:t>S’approprier</a:t>
            </a:r>
            <a:r>
              <a:rPr lang="fr-FR" dirty="0" smtClean="0"/>
              <a:t> / Comprendre / Connaître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76470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707904" y="1556792"/>
            <a:ext cx="266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une thématique</a:t>
            </a: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323528" y="22768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fr-FR" b="1" dirty="0" smtClean="0"/>
              <a:t>le portrait</a:t>
            </a:r>
            <a:endParaRPr lang="fr-FR" b="1" dirty="0"/>
          </a:p>
        </p:txBody>
      </p:sp>
      <p:pic>
        <p:nvPicPr>
          <p:cNvPr id="6" name="Picture 2" descr="C:\Users\PG_CPEM\Dropbox\APM1_OISE\AVEC_LES_CLASSES\SELY\PROJET_DYPTIQUE\MONTAGES\bande son n°5 COL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1000" r="44088" b="20201"/>
          <a:stretch>
            <a:fillRect/>
          </a:stretch>
        </p:blipFill>
        <p:spPr bwMode="auto">
          <a:xfrm>
            <a:off x="2555776" y="2276872"/>
            <a:ext cx="475252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5536" y="2708920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dessiné</a:t>
            </a:r>
          </a:p>
          <a:p>
            <a:pPr algn="r"/>
            <a:r>
              <a:rPr lang="fr-FR" sz="1400" dirty="0" smtClean="0"/>
              <a:t>photographique</a:t>
            </a:r>
          </a:p>
          <a:p>
            <a:pPr algn="r"/>
            <a:r>
              <a:rPr lang="fr-FR" sz="1400" dirty="0" smtClean="0"/>
              <a:t>sonore</a:t>
            </a:r>
          </a:p>
          <a:p>
            <a:pPr algn="r"/>
            <a:r>
              <a:rPr lang="fr-FR" sz="1400" dirty="0" smtClean="0"/>
              <a:t>vidéo</a:t>
            </a:r>
          </a:p>
          <a:p>
            <a:pPr algn="r"/>
            <a:r>
              <a:rPr lang="fr-FR" sz="1400" dirty="0" smtClean="0"/>
              <a:t>littéraire</a:t>
            </a:r>
          </a:p>
          <a:p>
            <a:pPr algn="r"/>
            <a:r>
              <a:rPr lang="fr-FR" sz="1400" dirty="0" smtClean="0"/>
              <a:t>…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55776" y="76470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07904" y="1556792"/>
            <a:ext cx="266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b="1" dirty="0" smtClean="0"/>
              <a:t>une problématique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499" y="1988840"/>
            <a:ext cx="410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</a:t>
            </a:r>
            <a:br>
              <a:rPr lang="fr-FR" dirty="0" smtClean="0"/>
            </a:br>
            <a:r>
              <a:rPr lang="fr-FR" dirty="0" smtClean="0"/>
              <a:t>faire un portrait </a:t>
            </a:r>
            <a:r>
              <a:rPr lang="fr-FR" b="1" dirty="0" smtClean="0"/>
              <a:t>ressemblant</a:t>
            </a:r>
            <a:endParaRPr lang="fr-FR" b="1" dirty="0"/>
          </a:p>
        </p:txBody>
      </p:sp>
      <p:pic>
        <p:nvPicPr>
          <p:cNvPr id="8" name="Picture 2" descr="F:\_PRET pour mise en ligne\1-MUSEE\COLLECTIONS\CABINET DE CURIOSITES\Jeux interdits_des clics et des classes_ec de CRAMOISY\10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5"/>
          <a:stretch/>
        </p:blipFill>
        <p:spPr bwMode="auto">
          <a:xfrm>
            <a:off x="3563888" y="2276872"/>
            <a:ext cx="3888432" cy="404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4570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ess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2662227" cy="410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55776" y="76470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07904" y="15567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dirty="0" smtClean="0"/>
              <a:t>une problématique</a:t>
            </a:r>
          </a:p>
          <a:p>
            <a:r>
              <a:rPr lang="fr-FR" sz="1600" b="1" dirty="0" smtClean="0"/>
              <a:t>une technique spécifique ou un procédé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26369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faire un portrait ressemblant,  </a:t>
            </a:r>
            <a:r>
              <a:rPr lang="fr-FR" b="1" dirty="0" smtClean="0"/>
              <a:t>par accumulation</a:t>
            </a:r>
            <a:endParaRPr lang="fr-FR" b="1" dirty="0"/>
          </a:p>
        </p:txBody>
      </p:sp>
      <p:pic>
        <p:nvPicPr>
          <p:cNvPr id="6" name="Picture 2" descr="Arman, autoportrait robot,1992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 l="3131" t="1166" r="1686" b="1140"/>
          <a:stretch>
            <a:fillRect/>
          </a:stretch>
        </p:blipFill>
        <p:spPr bwMode="auto">
          <a:xfrm>
            <a:off x="1763688" y="3140968"/>
            <a:ext cx="2376437" cy="331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3208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148478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RECEPTION</a:t>
            </a:r>
            <a:br>
              <a:rPr lang="fr-FR" b="1" dirty="0"/>
            </a:br>
            <a:r>
              <a:rPr lang="fr-FR" b="1" dirty="0"/>
              <a:t>ET </a:t>
            </a:r>
            <a:r>
              <a:rPr lang="fr-FR" b="1" dirty="0" smtClean="0"/>
              <a:t>D’ANALYSE autour </a:t>
            </a:r>
            <a:r>
              <a:rPr lang="fr-FR" b="1" dirty="0" smtClean="0"/>
              <a:t>D’OEUVRES</a:t>
            </a:r>
            <a:endParaRPr lang="fr-FR" b="1" dirty="0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2267744" y="2924944"/>
            <a:ext cx="1296144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27687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i="1" dirty="0"/>
              <a:t>une problématique </a:t>
            </a:r>
            <a:r>
              <a:rPr lang="fr-FR" sz="1600" i="1" dirty="0" smtClean="0">
                <a:sym typeface="Wingdings" pitchFamily="2" charset="2"/>
              </a:rPr>
              <a:t> </a:t>
            </a:r>
            <a:br>
              <a:rPr lang="fr-FR" sz="1600" i="1" dirty="0" smtClean="0">
                <a:sym typeface="Wingdings" pitchFamily="2" charset="2"/>
              </a:rPr>
            </a:br>
            <a:r>
              <a:rPr lang="fr-FR" sz="1600" dirty="0" smtClean="0">
                <a:sym typeface="Wingdings" pitchFamily="2" charset="2"/>
              </a:rPr>
              <a:t>u</a:t>
            </a:r>
            <a:r>
              <a:rPr lang="fr-FR" sz="1600" dirty="0" smtClean="0"/>
              <a:t>ne </a:t>
            </a:r>
            <a:r>
              <a:rPr lang="fr-FR" sz="1600" dirty="0"/>
              <a:t>ou des situation(s) problème(s)</a:t>
            </a:r>
          </a:p>
          <a:p>
            <a:r>
              <a:rPr lang="fr-FR" sz="1600" dirty="0" smtClean="0"/>
              <a:t>une technique spécifique</a:t>
            </a:r>
          </a:p>
          <a:p>
            <a:r>
              <a:rPr lang="fr-FR" sz="1600" dirty="0" smtClean="0"/>
              <a:t>un procédé</a:t>
            </a:r>
            <a:endParaRPr lang="fr-FR" sz="1600" dirty="0"/>
          </a:p>
        </p:txBody>
      </p:sp>
      <p:pic>
        <p:nvPicPr>
          <p:cNvPr id="6" name="Picture 4" descr="opalka"/>
          <p:cNvPicPr>
            <a:picLocks noChangeAspect="1" noChangeArrowheads="1"/>
          </p:cNvPicPr>
          <p:nvPr/>
        </p:nvPicPr>
        <p:blipFill>
          <a:blip r:embed="rId2" cstate="print"/>
          <a:srcRect r="7041"/>
          <a:stretch>
            <a:fillRect/>
          </a:stretch>
        </p:blipFill>
        <p:spPr bwMode="auto">
          <a:xfrm>
            <a:off x="863080" y="5085184"/>
            <a:ext cx="1188640" cy="156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van go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225" y="5085184"/>
            <a:ext cx="123465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ba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218" y="5085184"/>
            <a:ext cx="1330830" cy="162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boltanski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1929" t="3264" r="1907" b="5632"/>
          <a:stretch>
            <a:fillRect/>
          </a:stretch>
        </p:blipFill>
        <p:spPr bwMode="auto">
          <a:xfrm>
            <a:off x="5220072" y="5088274"/>
            <a:ext cx="2952328" cy="165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7100664" y="863189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00664" y="5259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148478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251520" y="4941168"/>
            <a:ext cx="38893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</a:t>
            </a:r>
            <a:r>
              <a:rPr lang="fr-FR" sz="1600" b="1" dirty="0"/>
              <a:t>nterpréter et chercher à comprendre</a:t>
            </a:r>
            <a:r>
              <a:rPr lang="fr-FR" sz="16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le véritable sujet de l’œuvre, les intentions du </a:t>
            </a:r>
            <a:r>
              <a:rPr lang="fr-FR" sz="1600" dirty="0" smtClean="0"/>
              <a:t>créateur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/>
              <a:t>en lien avec la thématique, la problématique, la ou les techniques,  </a:t>
            </a:r>
            <a:br>
              <a:rPr lang="fr-FR" sz="1600" dirty="0" smtClean="0"/>
            </a:br>
            <a:r>
              <a:rPr lang="fr-FR" sz="1600" dirty="0" smtClean="0"/>
              <a:t>ou le procédé</a:t>
            </a:r>
            <a:endParaRPr lang="fr-FR" sz="1600" dirty="0"/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RECEPTION</a:t>
            </a:r>
            <a:br>
              <a:rPr lang="fr-FR" b="1" dirty="0"/>
            </a:br>
            <a:r>
              <a:rPr lang="fr-FR" b="1" dirty="0"/>
              <a:t>ET </a:t>
            </a:r>
            <a:r>
              <a:rPr lang="fr-FR" b="1" dirty="0" smtClean="0"/>
              <a:t>D’ANALYSE autour D’UNE OEUVRE</a:t>
            </a:r>
            <a:endParaRPr lang="fr-FR" b="1" dirty="0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2267744" y="2996952"/>
            <a:ext cx="1296144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27687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i="1" dirty="0"/>
              <a:t>une problématique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 smtClean="0">
                <a:sym typeface="Wingdings" pitchFamily="2" charset="2"/>
              </a:rPr>
              <a:t>u</a:t>
            </a:r>
            <a:r>
              <a:rPr lang="fr-FR" sz="1600" dirty="0" smtClean="0"/>
              <a:t>ne </a:t>
            </a:r>
            <a:r>
              <a:rPr lang="fr-FR" sz="1600" dirty="0"/>
              <a:t>ou des situation(s) problème(s)</a:t>
            </a:r>
          </a:p>
          <a:p>
            <a:r>
              <a:rPr lang="fr-FR" sz="1600" dirty="0" smtClean="0"/>
              <a:t>une technique spécifique</a:t>
            </a:r>
          </a:p>
          <a:p>
            <a:r>
              <a:rPr lang="fr-FR" sz="1600" dirty="0" smtClean="0"/>
              <a:t>un procédé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7100664" y="863189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7100664" y="5259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Pratiquer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789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95536" y="2204864"/>
            <a:ext cx="2663825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découvrir et s’approprier</a:t>
            </a:r>
            <a:r>
              <a:rPr lang="fr-FR" sz="1600" dirty="0" smtClean="0"/>
              <a:t>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/>
              <a:t>des </a:t>
            </a:r>
            <a:r>
              <a:rPr lang="fr-FR" b="1" dirty="0"/>
              <a:t>langages artistiques 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148478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251520" y="4941168"/>
            <a:ext cx="38893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</a:t>
            </a:r>
            <a:r>
              <a:rPr lang="fr-FR" sz="1600" b="1" dirty="0"/>
              <a:t>nterpréter et chercher à comprendre</a:t>
            </a:r>
            <a:r>
              <a:rPr lang="fr-FR" sz="16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le véritable sujet de l’œuvre, les intentions du </a:t>
            </a:r>
            <a:r>
              <a:rPr lang="fr-FR" sz="1600" dirty="0" smtClean="0"/>
              <a:t>créateur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/>
              <a:t>en lien avec la thématique, la problématique, la ou les techniques,  </a:t>
            </a:r>
            <a:br>
              <a:rPr lang="fr-FR" sz="1600" dirty="0" smtClean="0"/>
            </a:br>
            <a:r>
              <a:rPr lang="fr-FR" sz="1600" dirty="0" smtClean="0"/>
              <a:t>ou le procédé</a:t>
            </a:r>
            <a:endParaRPr lang="fr-FR" sz="1600" dirty="0"/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RECEPTION</a:t>
            </a:r>
            <a:br>
              <a:rPr lang="fr-FR" b="1" dirty="0"/>
            </a:br>
            <a:r>
              <a:rPr lang="fr-FR" b="1" dirty="0"/>
              <a:t>ET </a:t>
            </a:r>
            <a:r>
              <a:rPr lang="fr-FR" b="1" dirty="0" smtClean="0"/>
              <a:t>D’ANALYSE autour D’UNE OEUVRE</a:t>
            </a:r>
            <a:endParaRPr lang="fr-FR" b="1" dirty="0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2267744" y="2996952"/>
            <a:ext cx="1224136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27687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i="1" dirty="0"/>
              <a:t>une problématique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/>
              <a:t>u</a:t>
            </a:r>
            <a:r>
              <a:rPr lang="fr-FR" sz="1600" dirty="0" smtClean="0"/>
              <a:t>ne </a:t>
            </a:r>
            <a:r>
              <a:rPr lang="fr-FR" sz="1600" dirty="0"/>
              <a:t>ou des situation(s) problème(s)</a:t>
            </a:r>
          </a:p>
          <a:p>
            <a:r>
              <a:rPr lang="fr-FR" sz="1600" dirty="0" smtClean="0"/>
              <a:t>une technique spécifique</a:t>
            </a:r>
          </a:p>
          <a:p>
            <a:r>
              <a:rPr lang="fr-FR" sz="1600" dirty="0" smtClean="0"/>
              <a:t>un procédé</a:t>
            </a:r>
            <a:endParaRPr lang="fr-FR" sz="1600" dirty="0"/>
          </a:p>
        </p:txBody>
      </p:sp>
      <p:pic>
        <p:nvPicPr>
          <p:cNvPr id="8" name="Picture 2" descr="C:\Users\PG_CPEM\Dropbox\APM1_OISE\AVEC_LES_CLASSES\SELY\PROJET_DYPTIQUE\MONTAGES\Bande son n°1 GU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28380" r="7750" b="24620"/>
          <a:stretch>
            <a:fillRect/>
          </a:stretch>
        </p:blipFill>
        <p:spPr bwMode="auto">
          <a:xfrm>
            <a:off x="4572000" y="3717032"/>
            <a:ext cx="3817956" cy="284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09775" y="546509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118886" y="88007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95536" y="2204864"/>
            <a:ext cx="2663825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découvrir et s’approprier</a:t>
            </a:r>
            <a:r>
              <a:rPr lang="fr-FR" sz="1600" dirty="0" smtClean="0"/>
              <a:t>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/>
              <a:t>des </a:t>
            </a:r>
            <a:r>
              <a:rPr lang="fr-FR" b="1" dirty="0"/>
              <a:t>langages artistiques 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148478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0728" name="Line 4"/>
          <p:cNvSpPr>
            <a:spLocks noChangeShapeType="1"/>
          </p:cNvSpPr>
          <p:nvPr/>
        </p:nvSpPr>
        <p:spPr bwMode="auto">
          <a:xfrm>
            <a:off x="5508104" y="3312278"/>
            <a:ext cx="1728564" cy="764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251520" y="4941168"/>
            <a:ext cx="38893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</a:t>
            </a:r>
            <a:r>
              <a:rPr lang="fr-FR" sz="1600" b="1" dirty="0"/>
              <a:t>nterpréter et chercher à comprendre</a:t>
            </a:r>
            <a:r>
              <a:rPr lang="fr-FR" sz="16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le véritable sujet de l’œuvre, les intentions du </a:t>
            </a:r>
            <a:r>
              <a:rPr lang="fr-FR" sz="1600" dirty="0" smtClean="0"/>
              <a:t>créateur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/>
              <a:t>en lien avec la thématique, la problématique, la ou les techniques,  </a:t>
            </a:r>
            <a:br>
              <a:rPr lang="fr-FR" sz="1600" dirty="0" smtClean="0"/>
            </a:br>
            <a:r>
              <a:rPr lang="fr-FR" sz="1600" dirty="0" smtClean="0"/>
              <a:t>ou le procédé</a:t>
            </a:r>
            <a:endParaRPr lang="fr-FR" sz="1600" dirty="0"/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RECEPTION</a:t>
            </a:r>
            <a:br>
              <a:rPr lang="fr-FR" b="1" dirty="0"/>
            </a:br>
            <a:r>
              <a:rPr lang="fr-FR" b="1" dirty="0"/>
              <a:t>ET </a:t>
            </a:r>
            <a:r>
              <a:rPr lang="fr-FR" b="1" dirty="0" smtClean="0"/>
              <a:t>D’ANALYSE autour D’UNE OEUVRE</a:t>
            </a:r>
            <a:endParaRPr lang="fr-FR" b="1" dirty="0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2267744" y="2996952"/>
            <a:ext cx="1296144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3059832" y="4293096"/>
            <a:ext cx="2583904" cy="8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105561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dirty="0"/>
              <a:t>une problématique </a:t>
            </a: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/>
              <a:t>u</a:t>
            </a:r>
            <a:r>
              <a:rPr lang="fr-FR" sz="1600" dirty="0" smtClean="0"/>
              <a:t>ne </a:t>
            </a:r>
            <a:r>
              <a:rPr lang="fr-FR" sz="1600" dirty="0"/>
              <a:t>ou des situation(s) problème(s)</a:t>
            </a:r>
          </a:p>
          <a:p>
            <a:r>
              <a:rPr lang="fr-FR" sz="1600" dirty="0" smtClean="0"/>
              <a:t>une technique spécifique</a:t>
            </a:r>
          </a:p>
          <a:p>
            <a:r>
              <a:rPr lang="fr-FR" sz="1600" dirty="0" smtClean="0"/>
              <a:t>un procédé</a:t>
            </a:r>
            <a:endParaRPr lang="fr-FR" sz="1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64162" y="4077072"/>
            <a:ext cx="3816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+mj-lt"/>
              </a:rPr>
              <a:t>Mettre en réseau des ŒUVRES</a:t>
            </a:r>
            <a:br>
              <a:rPr lang="fr-FR" b="1" dirty="0" smtClean="0">
                <a:latin typeface="+mj-lt"/>
              </a:rPr>
            </a:br>
            <a:endParaRPr lang="fr-FR" b="1" dirty="0" smtClean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09775" y="548680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118886" y="882243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395536" y="2204864"/>
            <a:ext cx="2663825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découvrir et s’approprier</a:t>
            </a:r>
            <a:r>
              <a:rPr lang="fr-FR" sz="1600" dirty="0" smtClean="0"/>
              <a:t>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/>
              <a:t>des </a:t>
            </a:r>
            <a:r>
              <a:rPr lang="fr-FR" b="1" dirty="0"/>
              <a:t>langages artistiques 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2555776" y="1484784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PRODUCTION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0728" name="Line 4"/>
          <p:cNvSpPr>
            <a:spLocks noChangeShapeType="1"/>
          </p:cNvSpPr>
          <p:nvPr/>
        </p:nvSpPr>
        <p:spPr bwMode="auto">
          <a:xfrm>
            <a:off x="5219700" y="2205038"/>
            <a:ext cx="1584548" cy="1656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0" name="Text Box 5"/>
          <p:cNvSpPr txBox="1">
            <a:spLocks noChangeArrowheads="1"/>
          </p:cNvSpPr>
          <p:nvPr/>
        </p:nvSpPr>
        <p:spPr bwMode="auto">
          <a:xfrm>
            <a:off x="251520" y="4941168"/>
            <a:ext cx="38893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I</a:t>
            </a:r>
            <a:r>
              <a:rPr lang="fr-FR" sz="1600" b="1" dirty="0"/>
              <a:t>nterpréter et chercher à comprendre</a:t>
            </a:r>
            <a:r>
              <a:rPr lang="fr-FR" sz="1600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/>
              <a:t>le véritable sujet de l’œuvre, les intentions du </a:t>
            </a:r>
            <a:r>
              <a:rPr lang="fr-FR" sz="1600" dirty="0" smtClean="0"/>
              <a:t>créateur</a:t>
            </a:r>
          </a:p>
          <a:p>
            <a:pPr algn="ctr">
              <a:spcBef>
                <a:spcPct val="50000"/>
              </a:spcBef>
            </a:pPr>
            <a:r>
              <a:rPr lang="fr-FR" sz="1600" dirty="0" smtClean="0"/>
              <a:t>en lien avec la thématique, la problématique, la ou les techniques,  </a:t>
            </a:r>
            <a:br>
              <a:rPr lang="fr-FR" sz="1600" dirty="0" smtClean="0"/>
            </a:br>
            <a:r>
              <a:rPr lang="fr-FR" sz="1600" dirty="0" smtClean="0"/>
              <a:t>ou le procédé</a:t>
            </a:r>
            <a:endParaRPr lang="fr-FR" sz="1600" dirty="0"/>
          </a:p>
        </p:txBody>
      </p:sp>
      <p:sp>
        <p:nvSpPr>
          <p:cNvPr id="30731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ACTIVITES </a:t>
            </a:r>
            <a:br>
              <a:rPr lang="fr-FR" b="1" dirty="0"/>
            </a:br>
            <a:r>
              <a:rPr lang="fr-FR" b="1" dirty="0"/>
              <a:t>DE RECEPTION</a:t>
            </a:r>
            <a:br>
              <a:rPr lang="fr-FR" b="1" dirty="0"/>
            </a:br>
            <a:r>
              <a:rPr lang="fr-FR" b="1" dirty="0"/>
              <a:t>ET </a:t>
            </a:r>
            <a:r>
              <a:rPr lang="fr-FR" b="1" dirty="0" smtClean="0"/>
              <a:t>D’ANALYSE autour D’UNE OEUVRE</a:t>
            </a:r>
            <a:endParaRPr lang="fr-FR" b="1" dirty="0"/>
          </a:p>
        </p:txBody>
      </p:sp>
      <p:sp>
        <p:nvSpPr>
          <p:cNvPr id="30732" name="Line 4"/>
          <p:cNvSpPr>
            <a:spLocks noChangeShapeType="1"/>
          </p:cNvSpPr>
          <p:nvPr/>
        </p:nvSpPr>
        <p:spPr bwMode="auto">
          <a:xfrm flipH="1">
            <a:off x="2267744" y="2205038"/>
            <a:ext cx="1512094" cy="1656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3059832" y="4293096"/>
            <a:ext cx="2583904" cy="8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27687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thématique</a:t>
            </a:r>
            <a:br>
              <a:rPr lang="fr-FR" sz="1600" dirty="0" smtClean="0"/>
            </a:br>
            <a:r>
              <a:rPr lang="fr-FR" sz="1600" dirty="0" smtClean="0"/>
              <a:t>une problématique</a:t>
            </a:r>
          </a:p>
          <a:p>
            <a:r>
              <a:rPr lang="fr-FR" sz="1600" dirty="0" smtClean="0"/>
              <a:t>une technique spécifique</a:t>
            </a:r>
          </a:p>
          <a:p>
            <a:r>
              <a:rPr lang="fr-FR" sz="1600" dirty="0" smtClean="0"/>
              <a:t>un procédé</a:t>
            </a:r>
            <a:endParaRPr lang="fr-FR" sz="16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64162" y="4077072"/>
            <a:ext cx="38163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+mj-lt"/>
              </a:rPr>
              <a:t>Mettre en réseau des ŒUVRES</a:t>
            </a:r>
            <a:br>
              <a:rPr lang="fr-FR" b="1" dirty="0" smtClean="0">
                <a:latin typeface="+mj-lt"/>
              </a:rPr>
            </a:br>
            <a:endParaRPr lang="fr-FR" b="1" dirty="0" smtClean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fr-FR" sz="1600" b="1" dirty="0" smtClean="0">
                <a:latin typeface="+mj-lt"/>
              </a:rPr>
              <a:t>constituer des répertoires,</a:t>
            </a:r>
            <a:br>
              <a:rPr lang="fr-FR" sz="1600" b="1" dirty="0" smtClean="0">
                <a:latin typeface="+mj-lt"/>
              </a:rPr>
            </a:br>
            <a:r>
              <a:rPr lang="fr-FR" sz="1600" b="1" dirty="0" smtClean="0">
                <a:latin typeface="+mj-lt"/>
              </a:rPr>
              <a:t>des banques, </a:t>
            </a:r>
            <a:br>
              <a:rPr lang="fr-FR" sz="1600" b="1" dirty="0" smtClean="0">
                <a:latin typeface="+mj-lt"/>
              </a:rPr>
            </a:br>
            <a:r>
              <a:rPr lang="fr-FR" sz="1600" b="1" dirty="0" smtClean="0">
                <a:latin typeface="+mj-lt"/>
              </a:rPr>
              <a:t>croiser les disciplines artistiques</a:t>
            </a:r>
          </a:p>
          <a:p>
            <a:pPr algn="ctr">
              <a:spcBef>
                <a:spcPct val="50000"/>
              </a:spcBef>
            </a:pPr>
            <a:r>
              <a:rPr lang="fr-FR" sz="2400" i="1" dirty="0" smtClean="0">
                <a:solidFill>
                  <a:srgbClr val="00B050"/>
                </a:solidFill>
                <a:latin typeface="Arial Narrow" pitchFamily="34" charset="0"/>
                <a:hlinkClick r:id="rId2" action="ppaction://hlinksldjump"/>
              </a:rPr>
              <a:t>Histoire  des arts</a:t>
            </a:r>
            <a:endParaRPr lang="fr-FR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09775" y="546509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118886" y="88007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S’approprier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-541338" y="2997200"/>
            <a:ext cx="38163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prstClr val="black"/>
                </a:solidFill>
              </a:rPr>
              <a:t>ACTIVITES </a:t>
            </a:r>
            <a:br>
              <a:rPr lang="fr-FR" b="1">
                <a:solidFill>
                  <a:prstClr val="black"/>
                </a:solidFill>
              </a:rPr>
            </a:br>
            <a:r>
              <a:rPr lang="fr-FR" b="1">
                <a:solidFill>
                  <a:prstClr val="black"/>
                </a:solidFill>
              </a:rPr>
              <a:t>DE RECEPTION</a:t>
            </a:r>
            <a:br>
              <a:rPr lang="fr-FR" b="1">
                <a:solidFill>
                  <a:prstClr val="black"/>
                </a:solidFill>
              </a:rPr>
            </a:br>
            <a:r>
              <a:rPr lang="fr-FR" b="1">
                <a:solidFill>
                  <a:prstClr val="black"/>
                </a:solidFill>
              </a:rPr>
              <a:t>ET D’ANALYSE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1476375" y="2276475"/>
            <a:ext cx="2376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795963" y="3148013"/>
            <a:ext cx="3816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prstClr val="black"/>
                </a:solidFill>
              </a:rPr>
              <a:t>ACTIVITES </a:t>
            </a:r>
            <a:br>
              <a:rPr lang="fr-FR" b="1">
                <a:solidFill>
                  <a:prstClr val="black"/>
                </a:solidFill>
              </a:rPr>
            </a:br>
            <a:r>
              <a:rPr lang="fr-FR" b="1">
                <a:solidFill>
                  <a:prstClr val="black"/>
                </a:solidFill>
              </a:rPr>
              <a:t>DE PRODUCTION</a:t>
            </a:r>
            <a:br>
              <a:rPr lang="fr-FR" b="1">
                <a:solidFill>
                  <a:prstClr val="black"/>
                </a:solidFill>
              </a:rPr>
            </a:br>
            <a:endParaRPr lang="fr-FR" b="1">
              <a:solidFill>
                <a:prstClr val="black"/>
              </a:solidFill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5219700" y="2276475"/>
            <a:ext cx="22320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4500563" y="34290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484438" y="3429000"/>
            <a:ext cx="431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68313" y="4048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prstClr val="white">
                    <a:lumMod val="65000"/>
                  </a:prstClr>
                </a:solidFill>
                <a:hlinkClick r:id="rId2" action="ppaction://hlinksldjump"/>
              </a:rPr>
              <a:t>Histoire des arts </a:t>
            </a:r>
            <a:r>
              <a:rPr lang="fr-FR" b="1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fr-FR" dirty="0">
                <a:solidFill>
                  <a:prstClr val="white">
                    <a:lumMod val="65000"/>
                  </a:prstClr>
                </a:solidFill>
              </a:rPr>
              <a:t>pour une approche sensible et humaniste de l’œuvre par :</a:t>
            </a:r>
            <a:endParaRPr lang="fr-FR" b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539750" y="836613"/>
            <a:ext cx="345598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prstClr val="white">
                    <a:lumMod val="65000"/>
                  </a:prstClr>
                </a:solidFill>
              </a:rPr>
              <a:t>- des thématiques</a:t>
            </a:r>
            <a:br>
              <a:rPr lang="fr-FR" dirty="0">
                <a:solidFill>
                  <a:prstClr val="white">
                    <a:lumMod val="65000"/>
                  </a:prstClr>
                </a:solidFill>
              </a:rPr>
            </a:br>
            <a:r>
              <a:rPr lang="fr-FR" dirty="0">
                <a:solidFill>
                  <a:prstClr val="white">
                    <a:lumMod val="65000"/>
                  </a:prstClr>
                </a:solidFill>
              </a:rPr>
              <a:t>- des problématiques</a:t>
            </a:r>
            <a:br>
              <a:rPr lang="fr-FR" dirty="0">
                <a:solidFill>
                  <a:prstClr val="white">
                    <a:lumMod val="65000"/>
                  </a:prstClr>
                </a:solidFill>
              </a:rPr>
            </a:br>
            <a:r>
              <a:rPr lang="fr-FR" dirty="0">
                <a:solidFill>
                  <a:prstClr val="white">
                    <a:lumMod val="65000"/>
                  </a:prstClr>
                </a:solidFill>
              </a:rPr>
              <a:t>- des procédés,…</a:t>
            </a:r>
            <a:r>
              <a:rPr lang="fr-FR" dirty="0">
                <a:solidFill>
                  <a:srgbClr val="EEECE1"/>
                </a:solidFill>
              </a:rPr>
              <a:t/>
            </a:r>
            <a:br>
              <a:rPr lang="fr-FR" dirty="0">
                <a:solidFill>
                  <a:srgbClr val="EEECE1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/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684213" y="5589588"/>
            <a:ext cx="7920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olidFill>
                  <a:prstClr val="white">
                    <a:lumMod val="65000"/>
                  </a:prstClr>
                </a:solidFill>
              </a:rPr>
              <a:t>…ouvrant à d’autres domaines artistiques, à d’autres époques, à un questionnement contemporain, faisant du lien, aidant à la compréhension du monde actuel…</a:t>
            </a:r>
          </a:p>
        </p:txBody>
      </p:sp>
      <p:sp>
        <p:nvSpPr>
          <p:cNvPr id="31755" name="Rectangle 16"/>
          <p:cNvSpPr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222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3132138" y="4797425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prstClr val="black"/>
                </a:solidFill>
              </a:rPr>
              <a:t>Des langages artistiques </a:t>
            </a:r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395288" y="3933825"/>
            <a:ext cx="2087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FF0000"/>
                </a:solidFill>
                <a:latin typeface="Arial Narrow" pitchFamily="34" charset="0"/>
                <a:hlinkClick r:id="rId3" action="ppaction://hlinksldjump"/>
              </a:rPr>
              <a:t>Histoire(s) de l’art de…</a:t>
            </a:r>
            <a:endParaRPr lang="fr-FR" sz="16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758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prstClr val="black"/>
                </a:solidFill>
                <a:latin typeface="Arial Black" pitchFamily="34" charset="0"/>
              </a:rPr>
              <a:t>L’ŒUVRE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12850" y="2241550"/>
            <a:ext cx="230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FREQUENTER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12160" y="2131497"/>
            <a:ext cx="230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PRATIQUER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11382" y="4271963"/>
            <a:ext cx="230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S’APPROPRIER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88024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Les Partenariats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55875" y="194877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DES ŒUVRES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63938" y="2492375"/>
            <a:ext cx="1728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Peinture</a:t>
            </a:r>
            <a:br>
              <a:rPr lang="fr-FR"/>
            </a:br>
            <a:r>
              <a:rPr lang="fr-FR"/>
              <a:t>Sculpture</a:t>
            </a:r>
            <a:br>
              <a:rPr lang="fr-FR"/>
            </a:br>
            <a:r>
              <a:rPr lang="fr-FR"/>
              <a:t>Photographie</a:t>
            </a:r>
            <a:br>
              <a:rPr lang="fr-FR"/>
            </a:br>
            <a:r>
              <a:rPr lang="fr-FR"/>
              <a:t>Cinéma</a:t>
            </a:r>
            <a:br>
              <a:rPr lang="fr-FR"/>
            </a:br>
            <a:r>
              <a:rPr lang="fr-FR"/>
              <a:t>Musique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Architecture</a:t>
            </a:r>
            <a:br>
              <a:rPr lang="fr-FR"/>
            </a:br>
            <a:r>
              <a:rPr lang="fr-FR"/>
              <a:t>Danse</a:t>
            </a:r>
            <a:br>
              <a:rPr lang="fr-FR"/>
            </a:br>
            <a:r>
              <a:rPr lang="fr-FR"/>
              <a:t>Théâtre</a:t>
            </a:r>
            <a:br>
              <a:rPr lang="fr-FR"/>
            </a:br>
            <a:r>
              <a:rPr lang="fr-FR"/>
              <a:t>Littérature</a:t>
            </a:r>
            <a:br>
              <a:rPr lang="fr-FR"/>
            </a:br>
            <a:r>
              <a:rPr lang="fr-FR"/>
              <a:t>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544" y="5486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Fréquenter</a:t>
            </a:r>
            <a:r>
              <a:rPr lang="fr-FR" dirty="0"/>
              <a:t> / Rencontrer / Voir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68313" y="5013325"/>
            <a:ext cx="482441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contextualiser l’œuvre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dirty="0"/>
              <a:t>mettre en réseau</a:t>
            </a:r>
            <a:br>
              <a:rPr lang="fr-FR" sz="1600" dirty="0"/>
            </a:br>
            <a:r>
              <a:rPr lang="fr-FR" sz="1600" dirty="0"/>
              <a:t>- faire des analyses comparatives</a:t>
            </a:r>
            <a:br>
              <a:rPr lang="fr-FR" sz="1600" dirty="0"/>
            </a:br>
            <a:r>
              <a:rPr lang="fr-FR" sz="1600" dirty="0"/>
              <a:t>- construire des clefs d’analyse</a:t>
            </a:r>
            <a:br>
              <a:rPr lang="fr-FR" sz="1600" dirty="0"/>
            </a:br>
            <a:r>
              <a:rPr lang="fr-FR" sz="1600" dirty="0"/>
              <a:t>-…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468313" y="50847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435600" y="404813"/>
            <a:ext cx="3313113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FF0000"/>
                </a:solidFill>
              </a:rPr>
              <a:t> Les services éducatifs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Les services culturels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l’intervenant d’une </a:t>
            </a:r>
            <a:r>
              <a:rPr lang="fr-FR" sz="1600" dirty="0" smtClean="0">
                <a:solidFill>
                  <a:srgbClr val="FF0000"/>
                </a:solidFill>
              </a:rPr>
              <a:t>structure</a:t>
            </a: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5364163" y="549275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34925" y="3716338"/>
            <a:ext cx="388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</a:t>
            </a:r>
            <a:r>
              <a:rPr lang="fr-FR" sz="1600" b="1"/>
              <a:t>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36513" y="2781300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RECEPTION</a:t>
            </a:r>
            <a:br>
              <a:rPr lang="fr-FR" b="1"/>
            </a:br>
            <a:r>
              <a:rPr lang="fr-FR" b="1"/>
              <a:t>ET D’ANALYSE</a:t>
            </a:r>
          </a:p>
        </p:txBody>
      </p:sp>
      <p:sp>
        <p:nvSpPr>
          <p:cNvPr id="32777" name="Line 4"/>
          <p:cNvSpPr>
            <a:spLocks noChangeShapeType="1"/>
          </p:cNvSpPr>
          <p:nvPr/>
        </p:nvSpPr>
        <p:spPr bwMode="auto">
          <a:xfrm flipH="1">
            <a:off x="2051050" y="2205038"/>
            <a:ext cx="17287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68313" y="5013325"/>
            <a:ext cx="482441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contextualiser l’œuvre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dirty="0"/>
              <a:t>mettre en réseau</a:t>
            </a:r>
            <a:br>
              <a:rPr lang="fr-FR" sz="1600" dirty="0"/>
            </a:br>
            <a:r>
              <a:rPr lang="fr-FR" sz="1600" dirty="0"/>
              <a:t>- faire des analyses comparatives</a:t>
            </a:r>
            <a:br>
              <a:rPr lang="fr-FR" sz="1600" dirty="0"/>
            </a:br>
            <a:r>
              <a:rPr lang="fr-FR" sz="1600" dirty="0"/>
              <a:t>- construire des clefs d’analyse</a:t>
            </a:r>
            <a:br>
              <a:rPr lang="fr-FR" sz="1600" dirty="0"/>
            </a:br>
            <a:r>
              <a:rPr lang="fr-FR" sz="1600" dirty="0"/>
              <a:t>-…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>
            <a:off x="468313" y="50847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435600" y="404813"/>
            <a:ext cx="33131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olidFill>
                  <a:srgbClr val="FF0000"/>
                </a:solidFill>
              </a:rPr>
              <a:t> Les services éducatifs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Les services culturels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l’intervenant d’une structure  (CAUE par ex.)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dans le cadre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de visites liées à un projet de classe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d’un dispositif institutionnel (CLEA, PAC, AEC, école et cinéma, danse à l’école…)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5364163" y="549275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4925" y="3716338"/>
            <a:ext cx="388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</a:t>
            </a:r>
            <a:r>
              <a:rPr lang="fr-FR" sz="1600" b="1"/>
              <a:t>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33800" name="Text Box 3"/>
          <p:cNvSpPr txBox="1">
            <a:spLocks noChangeArrowheads="1"/>
          </p:cNvSpPr>
          <p:nvPr/>
        </p:nvSpPr>
        <p:spPr bwMode="auto">
          <a:xfrm>
            <a:off x="36513" y="2781300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RECEPTION</a:t>
            </a:r>
            <a:br>
              <a:rPr lang="fr-FR" b="1"/>
            </a:br>
            <a:r>
              <a:rPr lang="fr-FR" b="1"/>
              <a:t>ET D’ANALYSE</a:t>
            </a:r>
          </a:p>
        </p:txBody>
      </p:sp>
      <p:sp>
        <p:nvSpPr>
          <p:cNvPr id="33801" name="Line 4"/>
          <p:cNvSpPr>
            <a:spLocks noChangeShapeType="1"/>
          </p:cNvSpPr>
          <p:nvPr/>
        </p:nvSpPr>
        <p:spPr bwMode="auto">
          <a:xfrm flipH="1">
            <a:off x="2051050" y="2205038"/>
            <a:ext cx="17287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  <a:endParaRPr lang="fr-FR" sz="2000" b="1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68313" y="5013325"/>
            <a:ext cx="4824412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contextualiser l’œuvre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- </a:t>
            </a:r>
            <a:r>
              <a:rPr lang="fr-FR" sz="1600" dirty="0"/>
              <a:t>mettre en réseau</a:t>
            </a:r>
            <a:br>
              <a:rPr lang="fr-FR" sz="1600" dirty="0"/>
            </a:br>
            <a:r>
              <a:rPr lang="fr-FR" sz="1600" dirty="0"/>
              <a:t>- faire des analyses comparatives</a:t>
            </a:r>
            <a:br>
              <a:rPr lang="fr-FR" sz="1600" dirty="0"/>
            </a:br>
            <a:r>
              <a:rPr lang="fr-FR" sz="1600" dirty="0"/>
              <a:t>- construire des clefs d’analyse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468313" y="50847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5435600" y="404813"/>
            <a:ext cx="3313113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olidFill>
                  <a:srgbClr val="FF0000"/>
                </a:solidFill>
              </a:rPr>
              <a:t> Les services éducatifs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Les services culturels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l’intervenant d’une structure  (CAUE par ex.)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dans le cadre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de visites liées à un projet de classe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d’un dispositif institutionnel (CLEA, PAC, AEC, école et cinéma, danse à l’école…)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pour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découvrir un lieu patrimonial, culturel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découvrir une œuvre in situ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travailler sur une thématique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travailler sur un atelier (in situ)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…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5364163" y="549275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34925" y="3716338"/>
            <a:ext cx="3889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I</a:t>
            </a:r>
            <a:r>
              <a:rPr lang="fr-FR" sz="1600" b="1"/>
              <a:t>nterpréter et chercher à comprendre</a:t>
            </a:r>
            <a:r>
              <a:rPr lang="fr-FR" sz="1600"/>
              <a:t> </a:t>
            </a:r>
            <a:r>
              <a:rPr lang="fr-FR"/>
              <a:t/>
            </a:r>
            <a:br>
              <a:rPr lang="fr-FR"/>
            </a:br>
            <a:r>
              <a:rPr lang="fr-FR" sz="1600"/>
              <a:t>le véritable sujet de l’œuvre, les intentions du créateur…</a:t>
            </a:r>
          </a:p>
        </p:txBody>
      </p:sp>
      <p:sp>
        <p:nvSpPr>
          <p:cNvPr id="34824" name="Text Box 3"/>
          <p:cNvSpPr txBox="1">
            <a:spLocks noChangeArrowheads="1"/>
          </p:cNvSpPr>
          <p:nvPr/>
        </p:nvSpPr>
        <p:spPr bwMode="auto">
          <a:xfrm>
            <a:off x="36513" y="2781300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RECEPTION</a:t>
            </a:r>
            <a:br>
              <a:rPr lang="fr-FR" b="1"/>
            </a:br>
            <a:r>
              <a:rPr lang="fr-FR" b="1"/>
              <a:t>ET D’ANALYSE</a:t>
            </a:r>
          </a:p>
        </p:txBody>
      </p:sp>
      <p:sp>
        <p:nvSpPr>
          <p:cNvPr id="34825" name="Line 4"/>
          <p:cNvSpPr>
            <a:spLocks noChangeShapeType="1"/>
          </p:cNvSpPr>
          <p:nvPr/>
        </p:nvSpPr>
        <p:spPr bwMode="auto">
          <a:xfrm flipH="1">
            <a:off x="2051050" y="2205038"/>
            <a:ext cx="17287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  <a:endParaRPr lang="fr-FR" sz="2000" b="1"/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508103" y="4365625"/>
            <a:ext cx="4608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/>
              <a:t>réaliser </a:t>
            </a:r>
            <a:r>
              <a:rPr lang="fr-FR" sz="1600" dirty="0"/>
              <a:t>un projet personnel</a:t>
            </a:r>
            <a:br>
              <a:rPr lang="fr-FR" sz="1600" dirty="0"/>
            </a:br>
            <a:r>
              <a:rPr lang="fr-FR" sz="1600" dirty="0"/>
              <a:t>(dans le cadre d’une thématique)</a:t>
            </a:r>
            <a:br>
              <a:rPr lang="fr-FR" sz="1600" dirty="0"/>
            </a:br>
            <a:r>
              <a:rPr lang="fr-FR" sz="1600" dirty="0"/>
              <a:t>- répondre à un problème posé</a:t>
            </a:r>
            <a:br>
              <a:rPr lang="fr-FR" sz="1600" dirty="0"/>
            </a:br>
            <a:r>
              <a:rPr lang="fr-FR" sz="1600" dirty="0"/>
              <a:t>- découvrir des techniques, </a:t>
            </a:r>
            <a:br>
              <a:rPr lang="fr-FR" sz="1600" dirty="0"/>
            </a:br>
            <a:r>
              <a:rPr lang="fr-FR" sz="1600" dirty="0"/>
              <a:t>  des médiums</a:t>
            </a:r>
            <a:br>
              <a:rPr lang="fr-FR" sz="1600" dirty="0"/>
            </a:br>
            <a:r>
              <a:rPr lang="fr-FR" sz="1600" dirty="0"/>
              <a:t>- expérimenter des procédés</a:t>
            </a:r>
            <a:br>
              <a:rPr lang="fr-FR" sz="1600" dirty="0"/>
            </a:br>
            <a:r>
              <a:rPr lang="fr-FR" sz="1600" dirty="0"/>
              <a:t>- …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fr-FR" dirty="0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5435600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07950" y="411163"/>
            <a:ext cx="38163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olidFill>
                  <a:srgbClr val="FF0000"/>
                </a:solidFill>
              </a:rPr>
              <a:t> L’artiste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L’intervenant 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 service éducatif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 service culturel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35847" name="Line 4"/>
          <p:cNvSpPr>
            <a:spLocks noChangeShapeType="1"/>
          </p:cNvSpPr>
          <p:nvPr/>
        </p:nvSpPr>
        <p:spPr bwMode="auto">
          <a:xfrm>
            <a:off x="5219700" y="2205038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8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708400" y="476250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  <a:endParaRPr lang="fr-FR" sz="2000" b="1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508104" y="4365625"/>
            <a:ext cx="4608512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/>
              <a:t> réaliser un projet personnel</a:t>
            </a:r>
            <a:br>
              <a:rPr lang="fr-FR" sz="1600" dirty="0"/>
            </a:br>
            <a:r>
              <a:rPr lang="fr-FR" sz="1600" dirty="0"/>
              <a:t>(dans le cadre d’une thématique)</a:t>
            </a:r>
            <a:br>
              <a:rPr lang="fr-FR" sz="1600" dirty="0"/>
            </a:br>
            <a:r>
              <a:rPr lang="fr-FR" sz="1600" dirty="0"/>
              <a:t>- répondre à un problème posé</a:t>
            </a:r>
            <a:br>
              <a:rPr lang="fr-FR" sz="1600" dirty="0"/>
            </a:br>
            <a:r>
              <a:rPr lang="fr-FR" sz="1600" dirty="0"/>
              <a:t>- découvrir des techniques,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des </a:t>
            </a:r>
            <a:r>
              <a:rPr lang="fr-FR" sz="1600" dirty="0"/>
              <a:t>médiums</a:t>
            </a:r>
            <a:br>
              <a:rPr lang="fr-FR" sz="1600" dirty="0"/>
            </a:br>
            <a:r>
              <a:rPr lang="fr-FR" sz="1600" dirty="0"/>
              <a:t>- expérimenter des procédés</a:t>
            </a:r>
            <a:br>
              <a:rPr lang="fr-FR" sz="1600" dirty="0"/>
            </a:br>
            <a:r>
              <a:rPr lang="fr-FR" sz="1600" dirty="0"/>
              <a:t>- 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 dirty="0"/>
          </a:p>
        </p:txBody>
      </p:sp>
      <p:sp>
        <p:nvSpPr>
          <p:cNvPr id="36868" name="Line 7"/>
          <p:cNvSpPr>
            <a:spLocks noChangeShapeType="1"/>
          </p:cNvSpPr>
          <p:nvPr/>
        </p:nvSpPr>
        <p:spPr bwMode="auto">
          <a:xfrm>
            <a:off x="5436096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36870" name="Line 4"/>
          <p:cNvSpPr>
            <a:spLocks noChangeShapeType="1"/>
          </p:cNvSpPr>
          <p:nvPr/>
        </p:nvSpPr>
        <p:spPr bwMode="auto">
          <a:xfrm>
            <a:off x="5219700" y="2205038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07950" y="411163"/>
            <a:ext cx="381635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FF0000"/>
                </a:solidFill>
              </a:rPr>
              <a:t> L’artiste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L’intervenant </a:t>
            </a:r>
            <a:r>
              <a:rPr lang="fr-FR" sz="1600" dirty="0" smtClean="0">
                <a:solidFill>
                  <a:srgbClr val="FF0000"/>
                </a:solidFill>
              </a:rPr>
              <a:t>(régulier)</a:t>
            </a:r>
            <a:r>
              <a:rPr lang="fr-FR" sz="1600" dirty="0">
                <a:solidFill>
                  <a:srgbClr val="FF0000"/>
                </a:solidFill>
              </a:rPr>
              <a:t/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Le service éducatif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Le service culturel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 dans le cadre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d’un projet de classe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du volet culturel du projet d’école 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- d’un dispositif institutionnel (CLEA, PAC, AEC, école et cinéma, danse à l’école…) 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/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708400" y="476250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latin typeface="Arial Black" pitchFamily="34" charset="0"/>
              </a:rPr>
              <a:t>L’ŒUVRE</a:t>
            </a:r>
            <a:endParaRPr lang="fr-FR" sz="2000" b="1"/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148263" y="4365625"/>
            <a:ext cx="460851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1600"/>
              <a:t> réaliser un projet personnel</a:t>
            </a:r>
            <a:br>
              <a:rPr lang="fr-FR" sz="1600"/>
            </a:br>
            <a:r>
              <a:rPr lang="fr-FR" sz="1600"/>
              <a:t>(dans le cadre d’une thématique)</a:t>
            </a:r>
            <a:br>
              <a:rPr lang="fr-FR" sz="1600"/>
            </a:br>
            <a:r>
              <a:rPr lang="fr-FR" sz="1600"/>
              <a:t>- répondre à un problème posé</a:t>
            </a:r>
            <a:br>
              <a:rPr lang="fr-FR" sz="1600"/>
            </a:br>
            <a:r>
              <a:rPr lang="fr-FR" sz="1600"/>
              <a:t>- découvrir des techniques, des médiums</a:t>
            </a:r>
            <a:br>
              <a:rPr lang="fr-FR" sz="1600"/>
            </a:br>
            <a:r>
              <a:rPr lang="fr-FR" sz="1600"/>
              <a:t>- expérimenter des procédés</a:t>
            </a:r>
            <a:br>
              <a:rPr lang="fr-FR" sz="1600"/>
            </a:br>
            <a:r>
              <a:rPr lang="fr-FR" sz="1600"/>
              <a:t>- 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5040313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364163" y="29241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ACTIVITES </a:t>
            </a:r>
            <a:br>
              <a:rPr lang="fr-FR" b="1"/>
            </a:br>
            <a:r>
              <a:rPr lang="fr-FR" b="1"/>
              <a:t>DE PRODUCTION</a:t>
            </a:r>
            <a:br>
              <a:rPr lang="fr-FR" b="1"/>
            </a:br>
            <a:endParaRPr lang="fr-FR" b="1"/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>
            <a:off x="5219700" y="2205038"/>
            <a:ext cx="19446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5435600" y="371633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/>
              <a:t>Définir des intentions de réalisation</a:t>
            </a:r>
            <a:r>
              <a:rPr lang="fr-FR" sz="1600"/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07950" y="411163"/>
            <a:ext cx="3816350" cy="6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Partenaires concernés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>
                <a:solidFill>
                  <a:srgbClr val="FF0000"/>
                </a:solidFill>
              </a:rPr>
              <a:t> L’artiste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L’intervenant 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 service éducatif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Le service culturel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 dans le cadre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d’un projet de classe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du volet culturel du projet d’école 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d’un dispositif institutionnel (CLEA, PAC, AEC, école et cinéma, danse à l’école…) 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/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 pour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 - accompagner la classe, l’élève, 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dans un projet de création artistique.</a:t>
            </a:r>
            <a:br>
              <a:rPr lang="fr-FR" sz="1600">
                <a:solidFill>
                  <a:srgbClr val="FF0000"/>
                </a:solidFill>
              </a:rPr>
            </a:br>
            <a:r>
              <a:rPr lang="fr-FR" sz="1600">
                <a:solidFill>
                  <a:srgbClr val="FF0000"/>
                </a:solidFill>
              </a:rPr>
              <a:t>- proposer des ateliers spécifiques </a:t>
            </a: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r>
              <a:rPr lang="fr-FR">
                <a:solidFill>
                  <a:srgbClr val="FF0000"/>
                </a:solidFill>
              </a:rPr>
              <a:t/>
            </a:r>
            <a:br>
              <a:rPr lang="fr-FR">
                <a:solidFill>
                  <a:srgbClr val="FF0000"/>
                </a:solidFill>
              </a:rPr>
            </a:b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708400" y="476250"/>
            <a:ext cx="0" cy="5903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563938" y="2492375"/>
            <a:ext cx="1728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Peinture</a:t>
            </a:r>
            <a:br>
              <a:rPr lang="fr-FR"/>
            </a:br>
            <a:r>
              <a:rPr lang="fr-FR"/>
              <a:t>Sculpture</a:t>
            </a:r>
            <a:br>
              <a:rPr lang="fr-FR"/>
            </a:br>
            <a:r>
              <a:rPr lang="fr-FR"/>
              <a:t>Photographie</a:t>
            </a:r>
            <a:br>
              <a:rPr lang="fr-FR"/>
            </a:br>
            <a:r>
              <a:rPr lang="fr-FR"/>
              <a:t>Cinéma</a:t>
            </a:r>
            <a:br>
              <a:rPr lang="fr-FR"/>
            </a:br>
            <a:r>
              <a:rPr lang="fr-FR"/>
              <a:t>Musique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Architecture</a:t>
            </a:r>
            <a:br>
              <a:rPr lang="fr-FR"/>
            </a:br>
            <a:r>
              <a:rPr lang="fr-FR"/>
              <a:t>Danse</a:t>
            </a:r>
            <a:br>
              <a:rPr lang="fr-FR"/>
            </a:br>
            <a:r>
              <a:rPr lang="fr-FR"/>
              <a:t>Théâtre</a:t>
            </a:r>
            <a:br>
              <a:rPr lang="fr-FR"/>
            </a:br>
            <a:r>
              <a:rPr lang="fr-FR"/>
              <a:t>Littérature</a:t>
            </a:r>
            <a:br>
              <a:rPr lang="fr-FR"/>
            </a:br>
            <a:r>
              <a:rPr lang="fr-FR"/>
              <a:t>…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5580063" y="2636838"/>
            <a:ext cx="0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651500" y="25717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Un parcours culturel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55875" y="194877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DES ŒUVRES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63938" y="2492375"/>
            <a:ext cx="1728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Peinture</a:t>
            </a:r>
            <a:br>
              <a:rPr lang="fr-FR"/>
            </a:br>
            <a:r>
              <a:rPr lang="fr-FR"/>
              <a:t>Sculpture</a:t>
            </a:r>
            <a:br>
              <a:rPr lang="fr-FR"/>
            </a:br>
            <a:r>
              <a:rPr lang="fr-FR"/>
              <a:t>Photographie</a:t>
            </a:r>
            <a:br>
              <a:rPr lang="fr-FR"/>
            </a:br>
            <a:r>
              <a:rPr lang="fr-FR"/>
              <a:t>Cinéma</a:t>
            </a:r>
            <a:br>
              <a:rPr lang="fr-FR"/>
            </a:br>
            <a:r>
              <a:rPr lang="fr-FR"/>
              <a:t>Musique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Architecture</a:t>
            </a:r>
            <a:br>
              <a:rPr lang="fr-FR"/>
            </a:br>
            <a:r>
              <a:rPr lang="fr-FR"/>
              <a:t>Danse</a:t>
            </a:r>
            <a:br>
              <a:rPr lang="fr-FR"/>
            </a:br>
            <a:r>
              <a:rPr lang="fr-FR"/>
              <a:t>Théâtre</a:t>
            </a:r>
            <a:br>
              <a:rPr lang="fr-FR"/>
            </a:br>
            <a:r>
              <a:rPr lang="fr-FR"/>
              <a:t>Littérature</a:t>
            </a:r>
            <a:br>
              <a:rPr lang="fr-FR"/>
            </a:br>
            <a:r>
              <a:rPr lang="fr-FR"/>
              <a:t>…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95513" y="260350"/>
            <a:ext cx="4392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/>
              <a:t>Le musée</a:t>
            </a:r>
            <a:br>
              <a:rPr lang="fr-FR" dirty="0"/>
            </a:br>
            <a:r>
              <a:rPr lang="fr-FR" dirty="0"/>
              <a:t>La salle de concert</a:t>
            </a:r>
            <a:br>
              <a:rPr lang="fr-FR" dirty="0"/>
            </a:br>
            <a:r>
              <a:rPr lang="fr-FR" dirty="0"/>
              <a:t>La salle de cinéma</a:t>
            </a:r>
            <a:br>
              <a:rPr lang="fr-FR" dirty="0"/>
            </a:br>
            <a:r>
              <a:rPr lang="fr-FR" dirty="0"/>
              <a:t>…</a:t>
            </a:r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4275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5580063" y="2636838"/>
            <a:ext cx="0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651500" y="25717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Un parcours culturel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55875" y="194877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DES ŒUVRES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63938" y="2492375"/>
            <a:ext cx="1728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Peinture</a:t>
            </a:r>
            <a:br>
              <a:rPr lang="fr-FR"/>
            </a:br>
            <a:r>
              <a:rPr lang="fr-FR"/>
              <a:t>Sculpture</a:t>
            </a:r>
            <a:br>
              <a:rPr lang="fr-FR"/>
            </a:br>
            <a:r>
              <a:rPr lang="fr-FR"/>
              <a:t>Photographie</a:t>
            </a:r>
            <a:br>
              <a:rPr lang="fr-FR"/>
            </a:br>
            <a:r>
              <a:rPr lang="fr-FR"/>
              <a:t>Cinéma</a:t>
            </a:r>
            <a:br>
              <a:rPr lang="fr-FR"/>
            </a:br>
            <a:r>
              <a:rPr lang="fr-FR"/>
              <a:t>Musique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Architecture</a:t>
            </a:r>
            <a:br>
              <a:rPr lang="fr-FR"/>
            </a:br>
            <a:r>
              <a:rPr lang="fr-FR"/>
              <a:t>Danse</a:t>
            </a:r>
            <a:br>
              <a:rPr lang="fr-FR"/>
            </a:br>
            <a:r>
              <a:rPr lang="fr-FR"/>
              <a:t>Théâtre</a:t>
            </a:r>
            <a:br>
              <a:rPr lang="fr-FR"/>
            </a:br>
            <a:r>
              <a:rPr lang="fr-FR"/>
              <a:t>Littérature</a:t>
            </a:r>
            <a:br>
              <a:rPr lang="fr-FR"/>
            </a:br>
            <a:r>
              <a:rPr lang="fr-FR"/>
              <a:t>…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95513" y="260350"/>
            <a:ext cx="4392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Le musée</a:t>
            </a:r>
            <a:br>
              <a:rPr lang="fr-FR"/>
            </a:br>
            <a:r>
              <a:rPr lang="fr-FR"/>
              <a:t>La salle de concert</a:t>
            </a:r>
            <a:br>
              <a:rPr lang="fr-FR"/>
            </a:br>
            <a:r>
              <a:rPr lang="fr-FR"/>
              <a:t>La salle de cinéma</a:t>
            </a:r>
            <a:br>
              <a:rPr lang="fr-FR"/>
            </a:br>
            <a:r>
              <a:rPr lang="fr-FR"/>
              <a:t>…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4275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203575" y="260350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60475" y="188913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Les lieux de la culture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80063" y="2636838"/>
            <a:ext cx="0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651500" y="25654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Un parcours culturel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55875" y="194877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DES ŒUVRES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63938" y="2492375"/>
            <a:ext cx="17287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Peinture</a:t>
            </a:r>
            <a:br>
              <a:rPr lang="fr-FR"/>
            </a:br>
            <a:r>
              <a:rPr lang="fr-FR"/>
              <a:t>Sculpture</a:t>
            </a:r>
            <a:br>
              <a:rPr lang="fr-FR"/>
            </a:br>
            <a:r>
              <a:rPr lang="fr-FR"/>
              <a:t>Photographie</a:t>
            </a:r>
            <a:br>
              <a:rPr lang="fr-FR"/>
            </a:br>
            <a:r>
              <a:rPr lang="fr-FR"/>
              <a:t>Cinéma</a:t>
            </a:r>
            <a:br>
              <a:rPr lang="fr-FR"/>
            </a:br>
            <a:r>
              <a:rPr lang="fr-FR"/>
              <a:t>Musique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Architecture</a:t>
            </a:r>
            <a:br>
              <a:rPr lang="fr-FR"/>
            </a:br>
            <a:r>
              <a:rPr lang="fr-FR"/>
              <a:t>Danse</a:t>
            </a:r>
            <a:br>
              <a:rPr lang="fr-FR"/>
            </a:br>
            <a:r>
              <a:rPr lang="fr-FR"/>
              <a:t>Théâtre</a:t>
            </a:r>
            <a:br>
              <a:rPr lang="fr-FR"/>
            </a:br>
            <a:r>
              <a:rPr lang="fr-FR"/>
              <a:t>Littérature</a:t>
            </a:r>
            <a:br>
              <a:rPr lang="fr-FR"/>
            </a:br>
            <a:r>
              <a:rPr lang="fr-FR"/>
              <a:t>…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95513" y="260350"/>
            <a:ext cx="43926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Le musée</a:t>
            </a:r>
            <a:br>
              <a:rPr lang="fr-FR"/>
            </a:br>
            <a:r>
              <a:rPr lang="fr-FR"/>
              <a:t>La salle de concert</a:t>
            </a:r>
            <a:br>
              <a:rPr lang="fr-FR"/>
            </a:br>
            <a:r>
              <a:rPr lang="fr-FR"/>
              <a:t>La salle de cinéma</a:t>
            </a:r>
            <a:br>
              <a:rPr lang="fr-FR"/>
            </a:br>
            <a:r>
              <a:rPr lang="fr-FR"/>
              <a:t>…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427538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203575" y="260350"/>
            <a:ext cx="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60475" y="188913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Les lieux de la culture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0" y="1185863"/>
            <a:ext cx="32766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>
                <a:latin typeface="Arial Narrow" pitchFamily="34" charset="0"/>
              </a:rPr>
              <a:t>rôle, évolution de ces lieux dans l’histoire,</a:t>
            </a:r>
            <a:br>
              <a:rPr lang="fr-FR" sz="1600">
                <a:latin typeface="Arial Narrow" pitchFamily="34" charset="0"/>
              </a:rPr>
            </a:br>
            <a:r>
              <a:rPr lang="fr-FR" sz="1600">
                <a:latin typeface="Arial Narrow" pitchFamily="34" charset="0"/>
              </a:rPr>
              <a:t>historique des métiers artistiques</a:t>
            </a:r>
            <a:br>
              <a:rPr lang="fr-FR" sz="1600">
                <a:latin typeface="Arial Narrow" pitchFamily="34" charset="0"/>
              </a:rPr>
            </a:br>
            <a:r>
              <a:rPr lang="fr-FR" sz="1600">
                <a:latin typeface="Arial Narrow" pitchFamily="34" charset="0"/>
              </a:rPr>
              <a:t>…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fr-FR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5580063" y="2636838"/>
            <a:ext cx="0" cy="2808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5651500" y="25717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  <a:latin typeface="Arial Rounded MT Bold" pitchFamily="34" charset="0"/>
              </a:rPr>
              <a:t>Un parcours culturel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55875" y="194877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DES ŒUVRES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88024" y="5486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Des entrées possibles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3728" y="3284984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2) A partir d’ACTIVITES </a:t>
            </a:r>
            <a:r>
              <a:rPr lang="fr-FR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fr-FR" b="1" dirty="0">
                <a:solidFill>
                  <a:schemeClr val="accent6"/>
                </a:solidFill>
                <a:latin typeface="+mj-lt"/>
              </a:rPr>
            </a:br>
            <a:r>
              <a:rPr lang="fr-FR" b="1" dirty="0">
                <a:solidFill>
                  <a:schemeClr val="accent6"/>
                </a:solidFill>
                <a:latin typeface="+mj-lt"/>
              </a:rPr>
              <a:t>DE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PRODUCTION</a:t>
            </a:r>
            <a:br>
              <a:rPr lang="fr-FR" b="1" dirty="0" smtClean="0">
                <a:solidFill>
                  <a:schemeClr val="accent6"/>
                </a:solidFill>
                <a:latin typeface="+mj-lt"/>
              </a:rPr>
            </a:b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(expérimentations plastiques et/ou sonores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99866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1) 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55875" y="1916113"/>
            <a:ext cx="381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A partir </a:t>
            </a:r>
            <a:r>
              <a:rPr lang="fr-FR" b="1" dirty="0" smtClean="0">
                <a:solidFill>
                  <a:schemeClr val="accent6"/>
                </a:solidFill>
                <a:latin typeface="+mj-lt"/>
              </a:rPr>
              <a:t>D’UNE ŒUVRE</a:t>
            </a:r>
            <a:endParaRPr lang="fr-FR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48264" y="373582"/>
            <a:ext cx="18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Fréquenter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54&quot;&gt;&lt;object type=&quot;3&quot; unique_id=&quot;10255&quot;&gt;&lt;property id=&quot;20148&quot; value=&quot;5&quot;/&gt;&lt;property id=&quot;20300&quot; value=&quot;Diapositive 1&quot;/&gt;&lt;property id=&quot;20307&quot; value=&quot;296&quot;/&gt;&lt;/object&gt;&lt;object type=&quot;3&quot; unique_id=&quot;10256&quot;&gt;&lt;property id=&quot;20148&quot; value=&quot;5&quot;/&gt;&lt;property id=&quot;20300&quot; value=&quot;Diapositive 2&quot;/&gt;&lt;property id=&quot;20307&quot; value=&quot;299&quot;/&gt;&lt;/object&gt;&lt;object type=&quot;3&quot; unique_id=&quot;10257&quot;&gt;&lt;property id=&quot;20148&quot; value=&quot;5&quot;/&gt;&lt;property id=&quot;20300&quot; value=&quot;Diapositive 3&quot;/&gt;&lt;property id=&quot;20307&quot; value=&quot;297&quot;/&gt;&lt;/object&gt;&lt;object type=&quot;3&quot; unique_id=&quot;10258&quot;&gt;&lt;property id=&quot;20148&quot; value=&quot;5&quot;/&gt;&lt;property id=&quot;20300&quot; value=&quot;Diapositive 4&quot;/&gt;&lt;property id=&quot;20307&quot; value=&quot;257&quot;/&gt;&lt;/object&gt;&lt;object type=&quot;3&quot; unique_id=&quot;10259&quot;&gt;&lt;property id=&quot;20148&quot; value=&quot;5&quot;/&gt;&lt;property id=&quot;20300&quot; value=&quot;Diapositive 5&quot;/&gt;&lt;property id=&quot;20307&quot; value=&quot;258&quot;/&gt;&lt;/object&gt;&lt;object type=&quot;3&quot; unique_id=&quot;10260&quot;&gt;&lt;property id=&quot;20148&quot; value=&quot;5&quot;/&gt;&lt;property id=&quot;20300&quot; value=&quot;Diapositive 6&quot;/&gt;&lt;property id=&quot;20307&quot; value=&quot;259&quot;/&gt;&lt;/object&gt;&lt;object type=&quot;3&quot; unique_id=&quot;10261&quot;&gt;&lt;property id=&quot;20148&quot; value=&quot;5&quot;/&gt;&lt;property id=&quot;20300&quot; value=&quot;Diapositive 7&quot;/&gt;&lt;property id=&quot;20307&quot; value=&quot;260&quot;/&gt;&lt;/object&gt;&lt;object type=&quot;3&quot; unique_id=&quot;10262&quot;&gt;&lt;property id=&quot;20148&quot; value=&quot;5&quot;/&gt;&lt;property id=&quot;20300&quot; value=&quot;Diapositive 8&quot;/&gt;&lt;property id=&quot;20307&quot; value=&quot;261&quot;/&gt;&lt;/object&gt;&lt;object type=&quot;3&quot; unique_id=&quot;10263&quot;&gt;&lt;property id=&quot;20148&quot; value=&quot;5&quot;/&gt;&lt;property id=&quot;20300&quot; value=&quot;Diapositive 9&quot;/&gt;&lt;property id=&quot;20307&quot; value=&quot;295&quot;/&gt;&lt;/object&gt;&lt;object type=&quot;3&quot; unique_id=&quot;10264&quot;&gt;&lt;property id=&quot;20148&quot; value=&quot;5&quot;/&gt;&lt;property id=&quot;20300&quot; value=&quot;Diapositive 10&quot;/&gt;&lt;property id=&quot;20307&quot; value=&quot;279&quot;/&gt;&lt;/object&gt;&lt;object type=&quot;3&quot; unique_id=&quot;10265&quot;&gt;&lt;property id=&quot;20148&quot; value=&quot;5&quot;/&gt;&lt;property id=&quot;20300&quot; value=&quot;Diapositive 11&quot;/&gt;&lt;property id=&quot;20307&quot; value=&quot;262&quot;/&gt;&lt;/object&gt;&lt;object type=&quot;3&quot; unique_id=&quot;10266&quot;&gt;&lt;property id=&quot;20148&quot; value=&quot;5&quot;/&gt;&lt;property id=&quot;20300&quot; value=&quot;Diapositive 12&quot;/&gt;&lt;property id=&quot;20307&quot; value=&quot;291&quot;/&gt;&lt;/object&gt;&lt;object type=&quot;3&quot; unique_id=&quot;10267&quot;&gt;&lt;property id=&quot;20148&quot; value=&quot;5&quot;/&gt;&lt;property id=&quot;20300&quot; value=&quot;Diapositive 13&quot;/&gt;&lt;property id=&quot;20307&quot; value=&quot;263&quot;/&gt;&lt;/object&gt;&lt;object type=&quot;3&quot; unique_id=&quot;10268&quot;&gt;&lt;property id=&quot;20148&quot; value=&quot;5&quot;/&gt;&lt;property id=&quot;20300&quot; value=&quot;Diapositive 14&quot;/&gt;&lt;property id=&quot;20307&quot; value=&quot;264&quot;/&gt;&lt;/object&gt;&lt;object type=&quot;3&quot; unique_id=&quot;10269&quot;&gt;&lt;property id=&quot;20148&quot; value=&quot;5&quot;/&gt;&lt;property id=&quot;20300&quot; value=&quot;Diapositive 15&quot;/&gt;&lt;property id=&quot;20307&quot; value=&quot;265&quot;/&gt;&lt;/object&gt;&lt;object type=&quot;3&quot; unique_id=&quot;10270&quot;&gt;&lt;property id=&quot;20148&quot; value=&quot;5&quot;/&gt;&lt;property id=&quot;20300&quot; value=&quot;Diapositive 16&quot;/&gt;&lt;property id=&quot;20307&quot; value=&quot;266&quot;/&gt;&lt;/object&gt;&lt;object type=&quot;3&quot; unique_id=&quot;10271&quot;&gt;&lt;property id=&quot;20148&quot; value=&quot;5&quot;/&gt;&lt;property id=&quot;20300&quot; value=&quot;Diapositive 17&quot;/&gt;&lt;property id=&quot;20307&quot; value=&quot;267&quot;/&gt;&lt;/object&gt;&lt;object type=&quot;3&quot; unique_id=&quot;10272&quot;&gt;&lt;property id=&quot;20148&quot; value=&quot;5&quot;/&gt;&lt;property id=&quot;20300&quot; value=&quot;Diapositive 18&quot;/&gt;&lt;property id=&quot;20307&quot; value=&quot;268&quot;/&gt;&lt;/object&gt;&lt;object type=&quot;3&quot; unique_id=&quot;10273&quot;&gt;&lt;property id=&quot;20148&quot; value=&quot;5&quot;/&gt;&lt;property id=&quot;20300&quot; value=&quot;Diapositive 19&quot;/&gt;&lt;property id=&quot;20307&quot; value=&quot;269&quot;/&gt;&lt;/object&gt;&lt;object type=&quot;3&quot; unique_id=&quot;10274&quot;&gt;&lt;property id=&quot;20148&quot; value=&quot;5&quot;/&gt;&lt;property id=&quot;20300&quot; value=&quot;Diapositive 20&quot;/&gt;&lt;property id=&quot;20307&quot; value=&quot;278&quot;/&gt;&lt;/object&gt;&lt;object type=&quot;3&quot; unique_id=&quot;10275&quot;&gt;&lt;property id=&quot;20148&quot; value=&quot;5&quot;/&gt;&lt;property id=&quot;20300&quot; value=&quot;Diapositive 21&quot;/&gt;&lt;property id=&quot;20307&quot; value=&quot;284&quot;/&gt;&lt;/object&gt;&lt;object type=&quot;3&quot; unique_id=&quot;10276&quot;&gt;&lt;property id=&quot;20148&quot; value=&quot;5&quot;/&gt;&lt;property id=&quot;20300&quot; value=&quot;Diapositive 22&quot;/&gt;&lt;property id=&quot;20307&quot; value=&quot;300&quot;/&gt;&lt;/object&gt;&lt;object type=&quot;3&quot; unique_id=&quot;10277&quot;&gt;&lt;property id=&quot;20148&quot; value=&quot;5&quot;/&gt;&lt;property id=&quot;20300&quot; value=&quot;Diapositive 23&quot;/&gt;&lt;property id=&quot;20307&quot; value=&quot;301&quot;/&gt;&lt;/object&gt;&lt;object type=&quot;3&quot; unique_id=&quot;10278&quot;&gt;&lt;property id=&quot;20148&quot; value=&quot;5&quot;/&gt;&lt;property id=&quot;20300&quot; value=&quot;Diapositive 24&quot;/&gt;&lt;property id=&quot;20307&quot; value=&quot;285&quot;/&gt;&lt;/object&gt;&lt;object type=&quot;3&quot; unique_id=&quot;10279&quot;&gt;&lt;property id=&quot;20148&quot; value=&quot;5&quot;/&gt;&lt;property id=&quot;20300&quot; value=&quot;Diapositive 25&quot;/&gt;&lt;property id=&quot;20307&quot; value=&quot;304&quot;/&gt;&lt;/object&gt;&lt;object type=&quot;3&quot; unique_id=&quot;10280&quot;&gt;&lt;property id=&quot;20148&quot; value=&quot;5&quot;/&gt;&lt;property id=&quot;20300&quot; value=&quot;Diapositive 26&quot;/&gt;&lt;property id=&quot;20307&quot; value=&quot;287&quot;/&gt;&lt;/object&gt;&lt;object type=&quot;3&quot; unique_id=&quot;10281&quot;&gt;&lt;property id=&quot;20148&quot; value=&quot;5&quot;/&gt;&lt;property id=&quot;20300&quot; value=&quot;Diapositive 27&quot;/&gt;&lt;property id=&quot;20307&quot; value=&quot;288&quot;/&gt;&lt;/object&gt;&lt;object type=&quot;3&quot; unique_id=&quot;10282&quot;&gt;&lt;property id=&quot;20148&quot; value=&quot;5&quot;/&gt;&lt;property id=&quot;20300&quot; value=&quot;Diapositive 28&quot;/&gt;&lt;property id=&quot;20307&quot; value=&quot;289&quot;/&gt;&lt;/object&gt;&lt;object type=&quot;3&quot; unique_id=&quot;10283&quot;&gt;&lt;property id=&quot;20148&quot; value=&quot;5&quot;/&gt;&lt;property id=&quot;20300&quot; value=&quot;Diapositive 29&quot;/&gt;&lt;property id=&quot;20307&quot; value=&quot;298&quot;/&gt;&lt;/object&gt;&lt;object type=&quot;3&quot; unique_id=&quot;10284&quot;&gt;&lt;property id=&quot;20148&quot; value=&quot;5&quot;/&gt;&lt;property id=&quot;20300&quot; value=&quot;Diapositive 30&quot;/&gt;&lt;property id=&quot;20307&quot; value=&quot;282&quot;/&gt;&lt;/object&gt;&lt;object type=&quot;3&quot; unique_id=&quot;10285&quot;&gt;&lt;property id=&quot;20148&quot; value=&quot;5&quot;/&gt;&lt;property id=&quot;20300&quot; value=&quot;Diapositive 31&quot;/&gt;&lt;property id=&quot;20307&quot; value=&quot;281&quot;/&gt;&lt;/object&gt;&lt;object type=&quot;3&quot; unique_id=&quot;10286&quot;&gt;&lt;property id=&quot;20148&quot; value=&quot;5&quot;/&gt;&lt;property id=&quot;20300&quot; value=&quot;Diapositive 32&quot;/&gt;&lt;property id=&quot;20307&quot; value=&quot;293&quot;/&gt;&lt;/object&gt;&lt;object type=&quot;3&quot; unique_id=&quot;10287&quot;&gt;&lt;property id=&quot;20148&quot; value=&quot;5&quot;/&gt;&lt;property id=&quot;20300&quot; value=&quot;Diapositive 33&quot;/&gt;&lt;property id=&quot;20307&quot; value=&quot;294&quot;/&gt;&lt;/object&gt;&lt;object type=&quot;3&quot; unique_id=&quot;10288&quot;&gt;&lt;property id=&quot;20148&quot; value=&quot;5&quot;/&gt;&lt;property id=&quot;20300&quot; value=&quot;Diapositive 34&quot;/&gt;&lt;property id=&quot;20307&quot; value=&quot;292&quot;/&gt;&lt;/object&gt;&lt;object type=&quot;3&quot; unique_id=&quot;10289&quot;&gt;&lt;property id=&quot;20148&quot; value=&quot;5&quot;/&gt;&lt;property id=&quot;20300&quot; value=&quot;Diapositive 35&quot;/&gt;&lt;property id=&quot;20307&quot; value=&quot;271&quot;/&gt;&lt;/object&gt;&lt;object type=&quot;3&quot; unique_id=&quot;10290&quot;&gt;&lt;property id=&quot;20148&quot; value=&quot;5&quot;/&gt;&lt;property id=&quot;20300&quot; value=&quot;Diapositive 36&quot;/&gt;&lt;property id=&quot;20307&quot; value=&quot;272&quot;/&gt;&lt;/object&gt;&lt;object type=&quot;3&quot; unique_id=&quot;10291&quot;&gt;&lt;property id=&quot;20148&quot; value=&quot;5&quot;/&gt;&lt;property id=&quot;20300&quot; value=&quot;Diapositive 37&quot;/&gt;&lt;property id=&quot;20307&quot; value=&quot;273&quot;/&gt;&lt;/object&gt;&lt;object type=&quot;3&quot; unique_id=&quot;10292&quot;&gt;&lt;property id=&quot;20148&quot; value=&quot;5&quot;/&gt;&lt;property id=&quot;20300&quot; value=&quot;Diapositive 38&quot;/&gt;&lt;property id=&quot;20307&quot; value=&quot;274&quot;/&gt;&lt;/object&gt;&lt;object type=&quot;3&quot; unique_id=&quot;10293&quot;&gt;&lt;property id=&quot;20148&quot; value=&quot;5&quot;/&gt;&lt;property id=&quot;20300&quot; value=&quot;Diapositive 39&quot;/&gt;&lt;property id=&quot;20307&quot; value=&quot;275&quot;/&gt;&lt;/object&gt;&lt;object type=&quot;3&quot; unique_id=&quot;10294&quot;&gt;&lt;property id=&quot;20148&quot; value=&quot;5&quot;/&gt;&lt;property id=&quot;20300&quot; value=&quot;Diapositive 40&quot;/&gt;&lt;property id=&quot;20307&quot; value=&quot;276&quot;/&gt;&lt;/object&gt;&lt;/object&gt;&lt;object type=&quot;8&quot; unique_id=&quot;10336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537</Words>
  <Application>Microsoft Office PowerPoint</Application>
  <PresentationFormat>Affichage à l'écran (4:3)</PresentationFormat>
  <Paragraphs>227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Your User Name</dc:creator>
  <cp:lastModifiedBy>Apm1</cp:lastModifiedBy>
  <cp:revision>40</cp:revision>
  <dcterms:created xsi:type="dcterms:W3CDTF">2011-12-11T10:14:07Z</dcterms:created>
  <dcterms:modified xsi:type="dcterms:W3CDTF">2017-02-08T08:39:11Z</dcterms:modified>
</cp:coreProperties>
</file>